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6" r:id="rId1"/>
  </p:sldMasterIdLst>
  <p:notesMasterIdLst>
    <p:notesMasterId r:id="rId23"/>
  </p:notesMasterIdLst>
  <p:sldIdLst>
    <p:sldId id="256" r:id="rId2"/>
    <p:sldId id="261" r:id="rId3"/>
    <p:sldId id="265" r:id="rId4"/>
    <p:sldId id="264" r:id="rId5"/>
    <p:sldId id="262" r:id="rId6"/>
    <p:sldId id="263" r:id="rId7"/>
    <p:sldId id="267" r:id="rId8"/>
    <p:sldId id="268" r:id="rId9"/>
    <p:sldId id="280" r:id="rId10"/>
    <p:sldId id="269" r:id="rId11"/>
    <p:sldId id="281" r:id="rId12"/>
    <p:sldId id="270" r:id="rId13"/>
    <p:sldId id="271" r:id="rId14"/>
    <p:sldId id="272" r:id="rId15"/>
    <p:sldId id="273" r:id="rId16"/>
    <p:sldId id="274" r:id="rId17"/>
    <p:sldId id="275" r:id="rId18"/>
    <p:sldId id="276" r:id="rId19"/>
    <p:sldId id="277" r:id="rId20"/>
    <p:sldId id="278" r:id="rId21"/>
    <p:sldId id="279" r:id="rId22"/>
  </p:sldIdLst>
  <p:sldSz cx="12192000" cy="6858000"/>
  <p:notesSz cx="6797675"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CE45FED-2A6B-52AA-9A22-AF3CB9D99BC8}" name="Jelena JT. Todic" initials="JJT" userId="S-1-5-21-3468391650-3599918298-52641188-129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1A1F"/>
    <a:srgbClr val="011B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9" d="100"/>
          <a:sy n="69" d="100"/>
        </p:scale>
        <p:origin x="52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215"/>
          </a:xfrm>
          <a:prstGeom prst="rect">
            <a:avLst/>
          </a:prstGeom>
        </p:spPr>
        <p:txBody>
          <a:bodyPr vert="horz" lIns="91440" tIns="45720" rIns="91440" bIns="45720" rtlCol="0"/>
          <a:lstStyle>
            <a:lvl1pPr algn="r">
              <a:defRPr sz="1200"/>
            </a:lvl1pPr>
          </a:lstStyle>
          <a:p>
            <a:fld id="{4AE217DA-C88E-4145-9F4A-80E397C4B918}" type="datetimeFigureOut">
              <a:rPr lang="en-GB" smtClean="0"/>
              <a:t>10/03/2025</a:t>
            </a:fld>
            <a:endParaRPr lang="en-GB"/>
          </a:p>
        </p:txBody>
      </p:sp>
      <p:sp>
        <p:nvSpPr>
          <p:cNvPr id="4" name="Slide Image Placeholder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8722"/>
            <a:ext cx="5438140" cy="390986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600"/>
            <a:ext cx="2945659" cy="49821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1600"/>
            <a:ext cx="2945659" cy="498214"/>
          </a:xfrm>
          <a:prstGeom prst="rect">
            <a:avLst/>
          </a:prstGeom>
        </p:spPr>
        <p:txBody>
          <a:bodyPr vert="horz" lIns="91440" tIns="45720" rIns="91440" bIns="45720" rtlCol="0" anchor="b"/>
          <a:lstStyle>
            <a:lvl1pPr algn="r">
              <a:defRPr sz="1200"/>
            </a:lvl1pPr>
          </a:lstStyle>
          <a:p>
            <a:fld id="{AA1CA586-2FE3-4236-8E6C-DD3BFA0A7D27}" type="slidenum">
              <a:rPr lang="en-GB" smtClean="0"/>
              <a:t>‹#›</a:t>
            </a:fld>
            <a:endParaRPr lang="en-GB"/>
          </a:p>
        </p:txBody>
      </p:sp>
    </p:spTree>
    <p:extLst>
      <p:ext uri="{BB962C8B-B14F-4D97-AF65-F5344CB8AC3E}">
        <p14:creationId xmlns:p14="http://schemas.microsoft.com/office/powerpoint/2010/main" val="1950272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B68A1F-5D88-4DA5-A7B9-29AD925B9667}" type="datetime1">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225933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8DD898-AA72-42BF-8037-87126ED0AE1C}" type="datetime1">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14228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8A0330-C143-4688-B819-9A3B9E1FCF13}" type="datetime1">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1933728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56F7F4-10CC-474A-8AAF-599335D59151}" type="datetime1">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3533843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7F75BC-60C5-451E-9DB1-2664950F239F}" type="datetime1">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2341291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6F7697-BF0A-403D-A37B-C2DFD01EA2EF}" type="datetime1">
              <a:rPr lang="en-US" smtClean="0"/>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2505027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C3FC1A-59AC-4B4E-987A-7A11984AE380}" type="datetime1">
              <a:rPr lang="en-US" smtClean="0"/>
              <a:t>3/10/2025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2116308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60DC7A-9CDA-4366-ADBC-1BB7E7C3452C}" type="datetime1">
              <a:rPr lang="en-US" smtClean="0"/>
              <a:t>3/10/2025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2096479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1E5D67-3E63-46C1-9F8E-948739423755}" type="datetime1">
              <a:rPr lang="en-US" smtClean="0"/>
              <a:t>3/10/2025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801568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0A95B2-626D-47A6-ACD9-268372289321}" type="datetime1">
              <a:rPr lang="en-US" smtClean="0"/>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3569489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5DF6A5-3757-45B8-923C-1A8CF1868D20}" type="datetime1">
              <a:rPr lang="en-US" smtClean="0"/>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3704451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97719-8FAD-4C90-976E-A4FDDE613678}" type="datetime1">
              <a:rPr lang="en-US" smtClean="0"/>
              <a:t>3/10/2025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6582DE-2E78-43A0-A32B-7F8B424C53B6}" type="slidenum">
              <a:rPr lang="en-US" smtClean="0"/>
              <a:t>‹#›</a:t>
            </a:fld>
            <a:endParaRPr lang="en-US"/>
          </a:p>
        </p:txBody>
      </p:sp>
    </p:spTree>
    <p:extLst>
      <p:ext uri="{BB962C8B-B14F-4D97-AF65-F5344CB8AC3E}">
        <p14:creationId xmlns:p14="http://schemas.microsoft.com/office/powerpoint/2010/main" val="1956080982"/>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C87A9CD-6DE1-E7A0-E677-B222959B8EDB}"/>
              </a:ext>
            </a:extLst>
          </p:cNvPr>
          <p:cNvSpPr/>
          <p:nvPr/>
        </p:nvSpPr>
        <p:spPr>
          <a:xfrm>
            <a:off x="0" y="5199017"/>
            <a:ext cx="12192000" cy="16589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F44731BC-AF88-F031-3667-E9D40A2CE7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8410" y="5551476"/>
            <a:ext cx="2606320" cy="924707"/>
          </a:xfrm>
          <a:prstGeom prst="rect">
            <a:avLst/>
          </a:prstGeom>
        </p:spPr>
      </p:pic>
      <p:pic>
        <p:nvPicPr>
          <p:cNvPr id="9" name="Picture 8">
            <a:extLst>
              <a:ext uri="{FF2B5EF4-FFF2-40B4-BE49-F238E27FC236}">
                <a16:creationId xmlns:a16="http://schemas.microsoft.com/office/drawing/2014/main" id="{AB1CB70B-5589-810A-79E7-DA058A42AE5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43494" y="6105"/>
            <a:ext cx="9248506" cy="5202284"/>
          </a:xfrm>
          <a:prstGeom prst="rect">
            <a:avLst/>
          </a:prstGeom>
        </p:spPr>
      </p:pic>
      <p:sp>
        <p:nvSpPr>
          <p:cNvPr id="2" name="Title 1">
            <a:extLst>
              <a:ext uri="{FF2B5EF4-FFF2-40B4-BE49-F238E27FC236}">
                <a16:creationId xmlns:a16="http://schemas.microsoft.com/office/drawing/2014/main" id="{B9EDD32D-9E7C-0732-8D92-AEE660D9D2BE}"/>
              </a:ext>
            </a:extLst>
          </p:cNvPr>
          <p:cNvSpPr>
            <a:spLocks noGrp="1"/>
          </p:cNvSpPr>
          <p:nvPr>
            <p:ph type="ctrTitle"/>
          </p:nvPr>
        </p:nvSpPr>
        <p:spPr>
          <a:xfrm>
            <a:off x="587829" y="600364"/>
            <a:ext cx="7779145" cy="1708727"/>
          </a:xfrm>
        </p:spPr>
        <p:txBody>
          <a:bodyPr>
            <a:normAutofit fontScale="90000"/>
          </a:bodyPr>
          <a:lstStyle/>
          <a:p>
            <a:pPr algn="l"/>
            <a:r>
              <a:rPr lang="sr-Cyrl-RS" sz="4000" b="1" dirty="0">
                <a:solidFill>
                  <a:schemeClr val="bg1"/>
                </a:solidFill>
              </a:rPr>
              <a:t>СПОРНА ПИТАЊА ИЗ СУДСКЕ ПРАКСЕ ПРИВРЕДНИХ СУДОВА ПОВОДОМ СТЕЧАЈНОГ </a:t>
            </a:r>
            <a:r>
              <a:rPr lang="sr-Cyrl-RS" sz="4000" b="1" dirty="0" smtClean="0">
                <a:solidFill>
                  <a:schemeClr val="bg1"/>
                </a:solidFill>
              </a:rPr>
              <a:t>ПОСТУПКА</a:t>
            </a:r>
            <a:r>
              <a:rPr lang="sr-Latn-RS" sz="4000" b="1" dirty="0" smtClean="0">
                <a:solidFill>
                  <a:schemeClr val="bg1"/>
                </a:solidFill>
              </a:rPr>
              <a:t> –</a:t>
            </a:r>
            <a:r>
              <a:rPr lang="sr-Cyrl-RS" sz="4000" b="1" dirty="0" smtClean="0">
                <a:solidFill>
                  <a:schemeClr val="bg1"/>
                </a:solidFill>
              </a:rPr>
              <a:t> други део</a:t>
            </a:r>
            <a:endParaRPr lang="en-US" sz="4000" b="1" dirty="0">
              <a:solidFill>
                <a:schemeClr val="bg1"/>
              </a:solidFill>
            </a:endParaRPr>
          </a:p>
        </p:txBody>
      </p:sp>
      <p:sp>
        <p:nvSpPr>
          <p:cNvPr id="3" name="Subtitle 2">
            <a:extLst>
              <a:ext uri="{FF2B5EF4-FFF2-40B4-BE49-F238E27FC236}">
                <a16:creationId xmlns:a16="http://schemas.microsoft.com/office/drawing/2014/main" id="{039482B9-516D-95DC-B464-FD09820E6991}"/>
              </a:ext>
            </a:extLst>
          </p:cNvPr>
          <p:cNvSpPr>
            <a:spLocks noGrp="1"/>
          </p:cNvSpPr>
          <p:nvPr>
            <p:ph type="subTitle" idx="1"/>
          </p:nvPr>
        </p:nvSpPr>
        <p:spPr>
          <a:xfrm>
            <a:off x="999530" y="3079922"/>
            <a:ext cx="6097859" cy="1192987"/>
          </a:xfrm>
        </p:spPr>
        <p:txBody>
          <a:bodyPr>
            <a:normAutofit/>
          </a:bodyPr>
          <a:lstStyle/>
          <a:p>
            <a:pPr algn="l"/>
            <a:r>
              <a:rPr lang="sr-Cyrl-RS" b="1" dirty="0" smtClean="0">
                <a:solidFill>
                  <a:schemeClr val="bg1"/>
                </a:solidFill>
              </a:rPr>
              <a:t>Никола </a:t>
            </a:r>
            <a:r>
              <a:rPr lang="sr-Cyrl-RS" b="1" dirty="0" err="1" smtClean="0">
                <a:solidFill>
                  <a:schemeClr val="bg1"/>
                </a:solidFill>
              </a:rPr>
              <a:t>Ивчевски</a:t>
            </a:r>
            <a:endParaRPr lang="sr-Cyrl-RS" b="1" dirty="0" smtClean="0">
              <a:solidFill>
                <a:schemeClr val="bg1"/>
              </a:solidFill>
            </a:endParaRPr>
          </a:p>
          <a:p>
            <a:pPr algn="l"/>
            <a:r>
              <a:rPr lang="sr-Cyrl-RS" b="1" dirty="0" smtClean="0">
                <a:solidFill>
                  <a:schemeClr val="bg1"/>
                </a:solidFill>
              </a:rPr>
              <a:t>судија </a:t>
            </a:r>
            <a:r>
              <a:rPr lang="sr-Cyrl-RS" b="1" dirty="0">
                <a:solidFill>
                  <a:schemeClr val="bg1"/>
                </a:solidFill>
              </a:rPr>
              <a:t>Привредног апелационог суда</a:t>
            </a:r>
            <a:endParaRPr lang="en-US" dirty="0">
              <a:solidFill>
                <a:schemeClr val="bg1"/>
              </a:solidFill>
            </a:endParaRPr>
          </a:p>
        </p:txBody>
      </p:sp>
      <p:pic>
        <p:nvPicPr>
          <p:cNvPr id="5" name="Picture 4">
            <a:extLst>
              <a:ext uri="{FF2B5EF4-FFF2-40B4-BE49-F238E27FC236}">
                <a16:creationId xmlns:a16="http://schemas.microsoft.com/office/drawing/2014/main" id="{5BDECC6E-8760-A2C3-1879-6ACA702DA4E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23666" y="2409593"/>
            <a:ext cx="4913274" cy="50522"/>
          </a:xfrm>
          <a:prstGeom prst="rect">
            <a:avLst/>
          </a:prstGeom>
        </p:spPr>
      </p:pic>
      <p:pic>
        <p:nvPicPr>
          <p:cNvPr id="10" name="Picture 9">
            <a:extLst>
              <a:ext uri="{FF2B5EF4-FFF2-40B4-BE49-F238E27FC236}">
                <a16:creationId xmlns:a16="http://schemas.microsoft.com/office/drawing/2014/main" id="{70C5667F-9461-E0B0-6DA8-43AECBF6FBA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23666" y="4892716"/>
            <a:ext cx="4913274" cy="50522"/>
          </a:xfrm>
          <a:prstGeom prst="rect">
            <a:avLst/>
          </a:prstGeom>
        </p:spPr>
      </p:pic>
      <p:pic>
        <p:nvPicPr>
          <p:cNvPr id="16" name="Picture 15">
            <a:extLst>
              <a:ext uri="{FF2B5EF4-FFF2-40B4-BE49-F238E27FC236}">
                <a16:creationId xmlns:a16="http://schemas.microsoft.com/office/drawing/2014/main" id="{AADDDC62-CC61-DA83-224B-FD288436C50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0357" y="5208389"/>
            <a:ext cx="2473233" cy="1462630"/>
          </a:xfrm>
          <a:prstGeom prst="rect">
            <a:avLst/>
          </a:prstGeom>
        </p:spPr>
      </p:pic>
      <p:sp>
        <p:nvSpPr>
          <p:cNvPr id="6" name="Slide Number Placeholder 5"/>
          <p:cNvSpPr>
            <a:spLocks noGrp="1"/>
          </p:cNvSpPr>
          <p:nvPr>
            <p:ph type="sldNum" sz="quarter" idx="12"/>
          </p:nvPr>
        </p:nvSpPr>
        <p:spPr/>
        <p:txBody>
          <a:bodyPr/>
          <a:lstStyle/>
          <a:p>
            <a:fld id="{826582DE-2E78-43A0-A32B-7F8B424C53B6}" type="slidenum">
              <a:rPr lang="en-US" smtClean="0"/>
              <a:t>1</a:t>
            </a:fld>
            <a:endParaRPr lang="en-US"/>
          </a:p>
        </p:txBody>
      </p:sp>
    </p:spTree>
    <p:extLst>
      <p:ext uri="{BB962C8B-B14F-4D97-AF65-F5344CB8AC3E}">
        <p14:creationId xmlns:p14="http://schemas.microsoft.com/office/powerpoint/2010/main" val="3216667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2E91A5-60EC-741C-21E7-3FE9CC3F17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1A6C50-5082-3320-AF86-121DD3E6AFC2}"/>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EA132C71-5AFA-10B8-7975-D614A9F20ED5}"/>
              </a:ext>
            </a:extLst>
          </p:cNvPr>
          <p:cNvSpPr>
            <a:spLocks noGrp="1"/>
          </p:cNvSpPr>
          <p:nvPr>
            <p:ph idx="1"/>
          </p:nvPr>
        </p:nvSpPr>
        <p:spPr>
          <a:xfrm>
            <a:off x="246018" y="1262742"/>
            <a:ext cx="11711520" cy="5003301"/>
          </a:xfrm>
        </p:spPr>
        <p:txBody>
          <a:bodyPr>
            <a:noAutofit/>
          </a:bodyPr>
          <a:lstStyle/>
          <a:p>
            <a:pPr marL="0" indent="0" algn="just">
              <a:buNone/>
            </a:pPr>
            <a:endParaRPr lang="sr-Cyrl-RS" sz="2000" dirty="0" smtClean="0"/>
          </a:p>
          <a:p>
            <a:pPr marL="0" indent="0" algn="just">
              <a:buNone/>
            </a:pPr>
            <a:r>
              <a:rPr lang="sr-Cyrl-RS" sz="2000" dirty="0" smtClean="0"/>
              <a:t>10) име независног стручног лица које ће пратити спровођење плана у интересу свих поверилаца обухваћених планом и начин на који ће то лице обавештавати повериоце о спровођењу плана реорганизације, износ и динамику исплате награде за његов рад, уз навођење поступка за његову промену;</a:t>
            </a:r>
          </a:p>
          <a:p>
            <a:pPr marL="0" indent="0" algn="just">
              <a:buNone/>
            </a:pPr>
            <a:r>
              <a:rPr lang="sr-Cyrl-RS" sz="2000" dirty="0" smtClean="0"/>
              <a:t>11) годишње финансијске извештаје за претходне три године са мишљењем ревизора ако су били предмет ревизије;</a:t>
            </a:r>
          </a:p>
          <a:p>
            <a:pPr marL="0" indent="0" algn="just">
              <a:buNone/>
            </a:pPr>
            <a:r>
              <a:rPr lang="sr-Cyrl-RS" sz="2000" dirty="0" smtClean="0"/>
              <a:t>12) финансијске пројекције, укључујући пројектовани биланс успеха, биланс стања и извештај о новчаним токовима за период извршења плана реорганизације;</a:t>
            </a:r>
          </a:p>
          <a:p>
            <a:pPr marL="0" indent="0" algn="just">
              <a:buNone/>
            </a:pPr>
            <a:r>
              <a:rPr lang="sr-Cyrl-RS" sz="2000" dirty="0" smtClean="0"/>
              <a:t>13)</a:t>
            </a:r>
            <a:r>
              <a:rPr lang="sr-Cyrl-RS" sz="2000" b="1" dirty="0" smtClean="0"/>
              <a:t> процену вредности имовине стечајног дужника, као и процену новчаног износа намирења које би се остварило спровођењем банкротства и спровођењем реорганизације за сваку од класа поверилаца посебно, израђену од стране овлашћеног стручног лица (проценитеља) у складу са националним стандардима за управљање стечајном масом, не старију од 12 месеци;</a:t>
            </a:r>
            <a:endParaRPr lang="sr-Cyrl-RS" sz="2000" dirty="0" smtClean="0"/>
          </a:p>
          <a:p>
            <a:pPr marL="0" indent="0" algn="just">
              <a:buNone/>
            </a:pPr>
            <a:endParaRPr lang="sr-Cyrl-RS" sz="2000" dirty="0"/>
          </a:p>
        </p:txBody>
      </p:sp>
      <p:sp>
        <p:nvSpPr>
          <p:cNvPr id="4" name="Rectangle 3">
            <a:extLst>
              <a:ext uri="{FF2B5EF4-FFF2-40B4-BE49-F238E27FC236}">
                <a16:creationId xmlns:a16="http://schemas.microsoft.com/office/drawing/2014/main" id="{596554F4-6EF0-7C6F-0004-3302E117D2A7}"/>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094B89F-A5CC-97C7-EEF4-04FDA932B67E}"/>
              </a:ext>
            </a:extLst>
          </p:cNvPr>
          <p:cNvSpPr txBox="1"/>
          <p:nvPr/>
        </p:nvSpPr>
        <p:spPr>
          <a:xfrm>
            <a:off x="2968484" y="6515791"/>
            <a:ext cx="5653279" cy="307777"/>
          </a:xfrm>
          <a:prstGeom prst="rect">
            <a:avLst/>
          </a:prstGeom>
          <a:noFill/>
        </p:spPr>
        <p:txBody>
          <a:bodyPr wrap="none" rtlCol="0">
            <a:spAutoFit/>
          </a:bodyPr>
          <a:lstStyle/>
          <a:p>
            <a:pPr algn="ctr"/>
            <a:r>
              <a:rPr lang="sr-Cyrl-RS" sz="1400" b="1" dirty="0">
                <a:solidFill>
                  <a:srgbClr val="E41A1F"/>
                </a:solidFill>
              </a:rPr>
              <a:t>СЕМИНАР </a:t>
            </a:r>
            <a:r>
              <a:rPr lang="sr-Cyrl-RS" sz="1400" b="1" dirty="0">
                <a:solidFill>
                  <a:schemeClr val="bg1">
                    <a:lumMod val="95000"/>
                  </a:schemeClr>
                </a:solidFill>
              </a:rPr>
              <a:t>АКТУЕЛНА 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52944FC7-62A9-A84C-59CD-E15B6639508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578A3555-2BF7-630D-0FB0-63B8AB095528}"/>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10</a:t>
            </a:fld>
            <a:endParaRPr lang="en-US"/>
          </a:p>
        </p:txBody>
      </p:sp>
    </p:spTree>
    <p:extLst>
      <p:ext uri="{BB962C8B-B14F-4D97-AF65-F5344CB8AC3E}">
        <p14:creationId xmlns:p14="http://schemas.microsoft.com/office/powerpoint/2010/main" val="28166495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a:bodyPr>
          <a:lstStyle/>
          <a:p>
            <a:pPr marL="0" indent="0" algn="just">
              <a:buNone/>
            </a:pPr>
            <a:r>
              <a:rPr lang="sr-Cyrl-RS" sz="2400" dirty="0"/>
              <a:t>14) датум почетка примене плана реорганизације;</a:t>
            </a:r>
          </a:p>
          <a:p>
            <a:pPr marL="0" indent="0" algn="just">
              <a:buNone/>
            </a:pPr>
            <a:r>
              <a:rPr lang="sr-Cyrl-RS" sz="2400" dirty="0"/>
              <a:t>15) рок спровођења плана који не може бити дужи од пет година;</a:t>
            </a:r>
          </a:p>
          <a:p>
            <a:pPr marL="0" indent="0" algn="just">
              <a:buNone/>
            </a:pPr>
            <a:r>
              <a:rPr lang="sr-Cyrl-RS" sz="2400" dirty="0"/>
              <a:t>16) предлог за именовање чланова комисије поверилаца, ако је планом предвиђено њено постојање;</a:t>
            </a:r>
          </a:p>
          <a:p>
            <a:pPr marL="0" indent="0" algn="just">
              <a:buNone/>
            </a:pPr>
            <a:r>
              <a:rPr lang="sr-Cyrl-RS" sz="2400" dirty="0"/>
              <a:t>17) податке о лицима (за домаће физичко лице: лично име и ЈМБГ; за страно физичко лице: лично име, број пасоша и државе издавања, односно ако је издата лична карта за странца, лично име и лични број странца; за домаће правно лице: пословно име, седиште и матични број; за страно правно лице: пословно име, седиште, број под којим се то правно лице води у матичном регистру и држава тог регистра), која по основу плана реорганизације постају чланови тог правног лица;</a:t>
            </a:r>
          </a:p>
          <a:p>
            <a:pPr marL="0" indent="0" algn="just">
              <a:buNone/>
            </a:pPr>
            <a:r>
              <a:rPr lang="sr-Cyrl-RS" sz="2400" dirty="0"/>
              <a:t>18) податке о лицима која су повезана са стечајним дужником, у смислу овог закона.</a:t>
            </a:r>
          </a:p>
          <a:p>
            <a:pPr marL="0" indent="0">
              <a:buNone/>
            </a:pPr>
            <a:endParaRPr lang="en-US" sz="2400"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3376448" y="6515791"/>
            <a:ext cx="4837350" cy="307777"/>
          </a:xfrm>
          <a:prstGeom prst="rect">
            <a:avLst/>
          </a:prstGeom>
          <a:noFill/>
        </p:spPr>
        <p:txBody>
          <a:bodyPr wrap="none" rtlCol="0">
            <a:spAutoFit/>
          </a:bodyPr>
          <a:lstStyle/>
          <a:p>
            <a:pPr algn="ctr"/>
            <a:r>
              <a:rPr lang="sr-Cyrl-RS" sz="1400" b="1">
                <a:solidFill>
                  <a:schemeClr val="bg1">
                    <a:lumMod val="95000"/>
                  </a:schemeClr>
                </a:solidFill>
              </a:rPr>
              <a:t>АКТУЕЛНА </a:t>
            </a:r>
            <a:r>
              <a:rPr lang="sr-Cyrl-RS" sz="1400" b="1" dirty="0">
                <a:solidFill>
                  <a:schemeClr val="bg1">
                    <a:lumMod val="95000"/>
                  </a:schemeClr>
                </a:solidFill>
              </a:rPr>
              <a:t>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1885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2E91A5-60EC-741C-21E7-3FE9CC3F17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1A6C50-5082-3320-AF86-121DD3E6AFC2}"/>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EA132C71-5AFA-10B8-7975-D614A9F20ED5}"/>
              </a:ext>
            </a:extLst>
          </p:cNvPr>
          <p:cNvSpPr>
            <a:spLocks noGrp="1"/>
          </p:cNvSpPr>
          <p:nvPr>
            <p:ph idx="1"/>
          </p:nvPr>
        </p:nvSpPr>
        <p:spPr>
          <a:xfrm>
            <a:off x="246018" y="1474682"/>
            <a:ext cx="11711520" cy="4791361"/>
          </a:xfrm>
        </p:spPr>
        <p:txBody>
          <a:bodyPr>
            <a:normAutofit fontScale="70000" lnSpcReduction="20000"/>
          </a:bodyPr>
          <a:lstStyle/>
          <a:p>
            <a:pPr algn="just"/>
            <a:r>
              <a:rPr lang="sr-Cyrl-RS" dirty="0" smtClean="0"/>
              <a:t>Унапред припремљен план реорганизације поред елемената из става 1. овог члана садржи и:</a:t>
            </a:r>
          </a:p>
          <a:p>
            <a:pPr marL="0" indent="0" algn="just">
              <a:buNone/>
            </a:pPr>
            <a:r>
              <a:rPr lang="sr-Cyrl-RS" dirty="0" smtClean="0"/>
              <a:t>1)</a:t>
            </a:r>
            <a:r>
              <a:rPr lang="sr-Cyrl-RS" b="1" dirty="0" smtClean="0"/>
              <a:t> одредбу којом се одређује да ће потраживање повериоца које није обухваћено одредбама плана о намирењу поверилаца бити намирено на исти начин и под истим условима као потраживања других поверилаца његове класе;</a:t>
            </a:r>
            <a:endParaRPr lang="sr-Cyrl-RS" dirty="0" smtClean="0"/>
          </a:p>
          <a:p>
            <a:pPr marL="0" indent="0" algn="just">
              <a:buNone/>
            </a:pPr>
            <a:r>
              <a:rPr lang="sr-Cyrl-RS" dirty="0" smtClean="0"/>
              <a:t>2)</a:t>
            </a:r>
            <a:r>
              <a:rPr lang="sr-Cyrl-RS" b="1" dirty="0" smtClean="0"/>
              <a:t> потписану необавезујућу изјаву већинских поверилаца по вредности потраживања сваке планом предвиђене класе да су сагласни са садржином плана реорганизације и спремни да гласају за његово усвајање;</a:t>
            </a:r>
            <a:endParaRPr lang="sr-Cyrl-RS" dirty="0" smtClean="0"/>
          </a:p>
          <a:p>
            <a:pPr marL="0" indent="0" algn="just">
              <a:buNone/>
            </a:pPr>
            <a:r>
              <a:rPr lang="sr-Cyrl-RS" dirty="0" smtClean="0"/>
              <a:t>3) изјаву стечајног дужника о веродостојности података и информација наведених у плану;</a:t>
            </a:r>
          </a:p>
          <a:p>
            <a:pPr marL="0" indent="0" algn="just">
              <a:buNone/>
            </a:pPr>
            <a:r>
              <a:rPr lang="sr-Cyrl-RS" i="1" dirty="0" smtClean="0"/>
              <a:t>4)</a:t>
            </a:r>
            <a:r>
              <a:rPr lang="sr-Cyrl-RS" dirty="0" smtClean="0"/>
              <a:t> </a:t>
            </a:r>
            <a:r>
              <a:rPr lang="sr-Cyrl-RS" i="1" dirty="0" smtClean="0"/>
              <a:t>брисана је (обавештења и доступност информација повериоцима)</a:t>
            </a:r>
            <a:endParaRPr lang="sr-Cyrl-RS" dirty="0" smtClean="0"/>
          </a:p>
          <a:p>
            <a:pPr marL="0" indent="0" algn="just">
              <a:buNone/>
            </a:pPr>
            <a:r>
              <a:rPr lang="sr-Cyrl-RS" dirty="0" smtClean="0"/>
              <a:t>5) ванредни извештај са мишљењем ревизора о финансијским извештајима стечајног дужника са стањем пословних књига утврђеним најкасније 90 дана пре дана подношења унапред припремљеног плана реорганизације суду, са прегледом свих потраживања и процентуалним учешћем сваког повериоца у одговарајућој класи плана;</a:t>
            </a:r>
          </a:p>
          <a:p>
            <a:pPr marL="0" indent="0" algn="just">
              <a:buNone/>
            </a:pPr>
            <a:r>
              <a:rPr lang="sr-Cyrl-RS" dirty="0" smtClean="0"/>
              <a:t>6) изјаву ревизора или лиценцираног стечајног управника да је унапред припремљен план реорганизације изводљив;</a:t>
            </a:r>
          </a:p>
          <a:p>
            <a:pPr marL="0" indent="0" algn="just">
              <a:buNone/>
            </a:pPr>
            <a:r>
              <a:rPr lang="sr-Cyrl-RS" dirty="0" smtClean="0"/>
              <a:t>7) кратак извештај о очекиваним битним догађајима у пословању након дана сачињавања плана и преглед обавеза чије се доспеће очекује у наредних 90 дана, као и начина намирења тих обавеза.</a:t>
            </a:r>
          </a:p>
          <a:p>
            <a:pPr marL="0" indent="0" algn="just">
              <a:buNone/>
            </a:pPr>
            <a:endParaRPr lang="sr-Cyrl-RS" dirty="0"/>
          </a:p>
        </p:txBody>
      </p:sp>
      <p:sp>
        <p:nvSpPr>
          <p:cNvPr id="4" name="Rectangle 3">
            <a:extLst>
              <a:ext uri="{FF2B5EF4-FFF2-40B4-BE49-F238E27FC236}">
                <a16:creationId xmlns:a16="http://schemas.microsoft.com/office/drawing/2014/main" id="{596554F4-6EF0-7C6F-0004-3302E117D2A7}"/>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094B89F-A5CC-97C7-EEF4-04FDA932B67E}"/>
              </a:ext>
            </a:extLst>
          </p:cNvPr>
          <p:cNvSpPr txBox="1"/>
          <p:nvPr/>
        </p:nvSpPr>
        <p:spPr>
          <a:xfrm>
            <a:off x="2968484" y="6515791"/>
            <a:ext cx="5653279" cy="307777"/>
          </a:xfrm>
          <a:prstGeom prst="rect">
            <a:avLst/>
          </a:prstGeom>
          <a:noFill/>
        </p:spPr>
        <p:txBody>
          <a:bodyPr wrap="none" rtlCol="0">
            <a:spAutoFit/>
          </a:bodyPr>
          <a:lstStyle/>
          <a:p>
            <a:pPr algn="ctr"/>
            <a:r>
              <a:rPr lang="sr-Cyrl-RS" sz="1400" b="1" dirty="0">
                <a:solidFill>
                  <a:srgbClr val="E41A1F"/>
                </a:solidFill>
              </a:rPr>
              <a:t>СЕМИНАР </a:t>
            </a:r>
            <a:r>
              <a:rPr lang="sr-Cyrl-RS" sz="1400" b="1" dirty="0">
                <a:solidFill>
                  <a:schemeClr val="bg1">
                    <a:lumMod val="95000"/>
                  </a:schemeClr>
                </a:solidFill>
              </a:rPr>
              <a:t>АКТУЕЛНА 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52944FC7-62A9-A84C-59CD-E15B6639508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578A3555-2BF7-630D-0FB0-63B8AB095528}"/>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12</a:t>
            </a:fld>
            <a:endParaRPr lang="en-US"/>
          </a:p>
        </p:txBody>
      </p:sp>
    </p:spTree>
    <p:extLst>
      <p:ext uri="{BB962C8B-B14F-4D97-AF65-F5344CB8AC3E}">
        <p14:creationId xmlns:p14="http://schemas.microsoft.com/office/powerpoint/2010/main" val="15683544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2E91A5-60EC-741C-21E7-3FE9CC3F17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1A6C50-5082-3320-AF86-121DD3E6AFC2}"/>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EA132C71-5AFA-10B8-7975-D614A9F20ED5}"/>
              </a:ext>
            </a:extLst>
          </p:cNvPr>
          <p:cNvSpPr>
            <a:spLocks noGrp="1"/>
          </p:cNvSpPr>
          <p:nvPr>
            <p:ph idx="1"/>
          </p:nvPr>
        </p:nvSpPr>
        <p:spPr>
          <a:xfrm>
            <a:off x="246018" y="1474682"/>
            <a:ext cx="11711520" cy="4791361"/>
          </a:xfrm>
        </p:spPr>
        <p:txBody>
          <a:bodyPr>
            <a:normAutofit fontScale="77500" lnSpcReduction="20000"/>
          </a:bodyPr>
          <a:lstStyle/>
          <a:p>
            <a:pPr algn="just"/>
            <a:r>
              <a:rPr lang="sr-Cyrl-RS" dirty="0" smtClean="0"/>
              <a:t>Мере за реализацију плана</a:t>
            </a:r>
          </a:p>
          <a:p>
            <a:pPr marL="0" indent="0" algn="just">
              <a:buNone/>
            </a:pPr>
            <a:r>
              <a:rPr lang="sr-Cyrl-RS" dirty="0" smtClean="0"/>
              <a:t>1) </a:t>
            </a:r>
            <a:r>
              <a:rPr lang="sr-Cyrl-RS" b="1" dirty="0" smtClean="0"/>
              <a:t>предвиђање отплате у ратама, измена рокова доспелости, каматних стопа или других услова зајма, кредита или другог потраживања или инструмента обезбеђења</a:t>
            </a:r>
            <a:r>
              <a:rPr lang="sr-Cyrl-RS" dirty="0" smtClean="0"/>
              <a:t>;</a:t>
            </a:r>
          </a:p>
          <a:p>
            <a:pPr marL="0" indent="0" algn="just">
              <a:buNone/>
            </a:pPr>
            <a:r>
              <a:rPr lang="sr-Cyrl-RS" dirty="0" smtClean="0"/>
              <a:t>2) намирење потраживања;</a:t>
            </a:r>
          </a:p>
          <a:p>
            <a:pPr marL="0" indent="0" algn="just">
              <a:buNone/>
            </a:pPr>
            <a:r>
              <a:rPr lang="sr-Cyrl-RS" dirty="0" smtClean="0"/>
              <a:t>3) уновчење имовине са теретом или без њега или пренос такве имовине на име намирења потраживања;</a:t>
            </a:r>
          </a:p>
          <a:p>
            <a:pPr marL="0" indent="0" algn="just">
              <a:buNone/>
            </a:pPr>
            <a:r>
              <a:rPr lang="sr-Cyrl-RS" dirty="0" smtClean="0"/>
              <a:t>4) затварање погона или промена делатности;</a:t>
            </a:r>
          </a:p>
          <a:p>
            <a:pPr marL="0" indent="0" algn="just">
              <a:buNone/>
            </a:pPr>
            <a:r>
              <a:rPr lang="sr-Cyrl-RS" dirty="0" smtClean="0"/>
              <a:t>5) раскид или измена уговора;</a:t>
            </a:r>
          </a:p>
          <a:p>
            <a:pPr marL="0" indent="0" algn="just">
              <a:buNone/>
            </a:pPr>
            <a:r>
              <a:rPr lang="sr-Cyrl-RS" dirty="0" smtClean="0"/>
              <a:t>6) </a:t>
            </a:r>
            <a:r>
              <a:rPr lang="sr-Cyrl-RS" b="1" dirty="0" smtClean="0"/>
              <a:t>отпуст дуга</a:t>
            </a:r>
            <a:r>
              <a:rPr lang="sr-Cyrl-RS" dirty="0" smtClean="0"/>
              <a:t>;</a:t>
            </a:r>
          </a:p>
          <a:p>
            <a:pPr marL="0" indent="0" algn="just">
              <a:buNone/>
            </a:pPr>
            <a:r>
              <a:rPr lang="sr-Cyrl-RS" dirty="0" smtClean="0"/>
              <a:t>7) извршење, измена или одрицање од заложног права, уз сагласност имаоца заложног права;</a:t>
            </a:r>
          </a:p>
          <a:p>
            <a:pPr marL="0" indent="0" algn="just">
              <a:buNone/>
            </a:pPr>
            <a:r>
              <a:rPr lang="sr-Cyrl-RS" dirty="0" smtClean="0"/>
              <a:t>8) давање у залог оптерећене или неоптерећене имовине;</a:t>
            </a:r>
          </a:p>
          <a:p>
            <a:pPr marL="0" indent="0" algn="just">
              <a:buNone/>
            </a:pPr>
            <a:r>
              <a:rPr lang="sr-Cyrl-RS" dirty="0" smtClean="0"/>
              <a:t>9) </a:t>
            </a:r>
            <a:r>
              <a:rPr lang="sr-Cyrl-RS" b="1" dirty="0" smtClean="0"/>
              <a:t>претварање потраживања у капитал</a:t>
            </a:r>
            <a:r>
              <a:rPr lang="sr-Cyrl-RS" dirty="0" smtClean="0"/>
              <a:t>;</a:t>
            </a:r>
          </a:p>
          <a:p>
            <a:pPr marL="0" indent="0" algn="just">
              <a:buNone/>
            </a:pPr>
            <a:r>
              <a:rPr lang="sr-Cyrl-RS" dirty="0" smtClean="0"/>
              <a:t>10) закључивање уговора о кредиту, односно зајму;</a:t>
            </a:r>
          </a:p>
          <a:p>
            <a:pPr marL="0" indent="0" algn="just">
              <a:buNone/>
            </a:pPr>
            <a:endParaRPr lang="sr-Cyrl-RS" dirty="0"/>
          </a:p>
        </p:txBody>
      </p:sp>
      <p:sp>
        <p:nvSpPr>
          <p:cNvPr id="4" name="Rectangle 3">
            <a:extLst>
              <a:ext uri="{FF2B5EF4-FFF2-40B4-BE49-F238E27FC236}">
                <a16:creationId xmlns:a16="http://schemas.microsoft.com/office/drawing/2014/main" id="{596554F4-6EF0-7C6F-0004-3302E117D2A7}"/>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094B89F-A5CC-97C7-EEF4-04FDA932B67E}"/>
              </a:ext>
            </a:extLst>
          </p:cNvPr>
          <p:cNvSpPr txBox="1"/>
          <p:nvPr/>
        </p:nvSpPr>
        <p:spPr>
          <a:xfrm>
            <a:off x="2968484" y="6515791"/>
            <a:ext cx="5653279" cy="307777"/>
          </a:xfrm>
          <a:prstGeom prst="rect">
            <a:avLst/>
          </a:prstGeom>
          <a:noFill/>
        </p:spPr>
        <p:txBody>
          <a:bodyPr wrap="none" rtlCol="0">
            <a:spAutoFit/>
          </a:bodyPr>
          <a:lstStyle/>
          <a:p>
            <a:pPr algn="ctr"/>
            <a:r>
              <a:rPr lang="sr-Cyrl-RS" sz="1400" b="1" dirty="0">
                <a:solidFill>
                  <a:srgbClr val="E41A1F"/>
                </a:solidFill>
              </a:rPr>
              <a:t>СЕМИНАР </a:t>
            </a:r>
            <a:r>
              <a:rPr lang="sr-Cyrl-RS" sz="1400" b="1" dirty="0">
                <a:solidFill>
                  <a:schemeClr val="bg1">
                    <a:lumMod val="95000"/>
                  </a:schemeClr>
                </a:solidFill>
              </a:rPr>
              <a:t>АКТУЕЛНА 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52944FC7-62A9-A84C-59CD-E15B6639508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578A3555-2BF7-630D-0FB0-63B8AB095528}"/>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13</a:t>
            </a:fld>
            <a:endParaRPr lang="en-US"/>
          </a:p>
        </p:txBody>
      </p:sp>
    </p:spTree>
    <p:extLst>
      <p:ext uri="{BB962C8B-B14F-4D97-AF65-F5344CB8AC3E}">
        <p14:creationId xmlns:p14="http://schemas.microsoft.com/office/powerpoint/2010/main" val="13358662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2E91A5-60EC-741C-21E7-3FE9CC3F17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1A6C50-5082-3320-AF86-121DD3E6AFC2}"/>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EA132C71-5AFA-10B8-7975-D614A9F20ED5}"/>
              </a:ext>
            </a:extLst>
          </p:cNvPr>
          <p:cNvSpPr>
            <a:spLocks noGrp="1"/>
          </p:cNvSpPr>
          <p:nvPr>
            <p:ph idx="1"/>
          </p:nvPr>
        </p:nvSpPr>
        <p:spPr>
          <a:xfrm>
            <a:off x="246018" y="1474682"/>
            <a:ext cx="11711520" cy="4791361"/>
          </a:xfrm>
        </p:spPr>
        <p:txBody>
          <a:bodyPr>
            <a:normAutofit fontScale="92500" lnSpcReduction="20000"/>
          </a:bodyPr>
          <a:lstStyle/>
          <a:p>
            <a:pPr marL="0" indent="0" algn="just">
              <a:buNone/>
            </a:pPr>
            <a:r>
              <a:rPr lang="sr-Cyrl-RS" i="1" dirty="0" smtClean="0"/>
              <a:t>11) брисана је (оспоравање и побијање потраживања)</a:t>
            </a:r>
            <a:endParaRPr lang="sr-Cyrl-RS" dirty="0" smtClean="0"/>
          </a:p>
          <a:p>
            <a:pPr marL="0" indent="0" algn="just">
              <a:buNone/>
            </a:pPr>
            <a:r>
              <a:rPr lang="sr-Cyrl-RS" dirty="0" smtClean="0"/>
              <a:t>12) отпуштање запослених или ангажовање других лица;</a:t>
            </a:r>
          </a:p>
          <a:p>
            <a:pPr marL="0" indent="0" algn="just">
              <a:buNone/>
            </a:pPr>
            <a:r>
              <a:rPr lang="sr-Cyrl-RS" i="1" dirty="0" smtClean="0"/>
              <a:t>13)</a:t>
            </a:r>
            <a:r>
              <a:rPr lang="sr-Cyrl-RS" dirty="0" smtClean="0"/>
              <a:t> </a:t>
            </a:r>
            <a:r>
              <a:rPr lang="sr-Cyrl-RS" i="1" dirty="0" smtClean="0"/>
              <a:t>брисана је (разлучни и заложни повериоци – уступање неоптерећене имовине)</a:t>
            </a:r>
            <a:endParaRPr lang="sr-Cyrl-RS" dirty="0" smtClean="0"/>
          </a:p>
          <a:p>
            <a:pPr marL="0" indent="0" algn="just">
              <a:buNone/>
            </a:pPr>
            <a:r>
              <a:rPr lang="sr-Cyrl-RS" dirty="0" smtClean="0"/>
              <a:t>14) измене и допуне општих аката стечајног дужника и других докумената о оснивању или управљању;</a:t>
            </a:r>
          </a:p>
          <a:p>
            <a:pPr marL="0" indent="0" algn="just">
              <a:buNone/>
            </a:pPr>
            <a:r>
              <a:rPr lang="sr-Cyrl-RS" dirty="0" smtClean="0"/>
              <a:t>15) статусне промене;</a:t>
            </a:r>
          </a:p>
          <a:p>
            <a:pPr marL="0" indent="0" algn="just">
              <a:buNone/>
            </a:pPr>
            <a:r>
              <a:rPr lang="sr-Cyrl-RS" dirty="0" smtClean="0"/>
              <a:t>16) промене правне форме;</a:t>
            </a:r>
          </a:p>
          <a:p>
            <a:pPr marL="0" indent="0" algn="just">
              <a:buNone/>
            </a:pPr>
            <a:r>
              <a:rPr lang="sr-Cyrl-RS" dirty="0" smtClean="0"/>
              <a:t>17) пренос дела или целокупне имовине на једног или више постојећих или новооснованих субјеката;</a:t>
            </a:r>
          </a:p>
          <a:p>
            <a:pPr marL="0" indent="0" algn="just">
              <a:buNone/>
            </a:pPr>
            <a:r>
              <a:rPr lang="sr-Cyrl-RS" dirty="0" smtClean="0"/>
              <a:t>18) поништавање издатих или издавање нових хартија од вредности од стране стечајног дужника или било ког новоформираног субјекта;</a:t>
            </a:r>
          </a:p>
          <a:p>
            <a:pPr marL="0" indent="0" algn="just">
              <a:buNone/>
            </a:pPr>
            <a:r>
              <a:rPr lang="sr-Cyrl-RS" dirty="0" smtClean="0"/>
              <a:t>19) друге мере од значаја за реализацију плана реорганизације.</a:t>
            </a:r>
          </a:p>
          <a:p>
            <a:pPr marL="0" indent="0" algn="just">
              <a:buNone/>
            </a:pPr>
            <a:endParaRPr lang="sr-Cyrl-RS" dirty="0"/>
          </a:p>
        </p:txBody>
      </p:sp>
      <p:sp>
        <p:nvSpPr>
          <p:cNvPr id="4" name="Rectangle 3">
            <a:extLst>
              <a:ext uri="{FF2B5EF4-FFF2-40B4-BE49-F238E27FC236}">
                <a16:creationId xmlns:a16="http://schemas.microsoft.com/office/drawing/2014/main" id="{596554F4-6EF0-7C6F-0004-3302E117D2A7}"/>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094B89F-A5CC-97C7-EEF4-04FDA932B67E}"/>
              </a:ext>
            </a:extLst>
          </p:cNvPr>
          <p:cNvSpPr txBox="1"/>
          <p:nvPr/>
        </p:nvSpPr>
        <p:spPr>
          <a:xfrm>
            <a:off x="2968484" y="6515791"/>
            <a:ext cx="5653279" cy="307777"/>
          </a:xfrm>
          <a:prstGeom prst="rect">
            <a:avLst/>
          </a:prstGeom>
          <a:noFill/>
        </p:spPr>
        <p:txBody>
          <a:bodyPr wrap="none" rtlCol="0">
            <a:spAutoFit/>
          </a:bodyPr>
          <a:lstStyle/>
          <a:p>
            <a:pPr algn="ctr"/>
            <a:r>
              <a:rPr lang="sr-Cyrl-RS" sz="1400" b="1" dirty="0">
                <a:solidFill>
                  <a:srgbClr val="E41A1F"/>
                </a:solidFill>
              </a:rPr>
              <a:t>СЕМИНАР </a:t>
            </a:r>
            <a:r>
              <a:rPr lang="sr-Cyrl-RS" sz="1400" b="1" dirty="0">
                <a:solidFill>
                  <a:schemeClr val="bg1">
                    <a:lumMod val="95000"/>
                  </a:schemeClr>
                </a:solidFill>
              </a:rPr>
              <a:t>АКТУЕЛНА 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52944FC7-62A9-A84C-59CD-E15B6639508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578A3555-2BF7-630D-0FB0-63B8AB095528}"/>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14</a:t>
            </a:fld>
            <a:endParaRPr lang="en-US"/>
          </a:p>
        </p:txBody>
      </p:sp>
    </p:spTree>
    <p:extLst>
      <p:ext uri="{BB962C8B-B14F-4D97-AF65-F5344CB8AC3E}">
        <p14:creationId xmlns:p14="http://schemas.microsoft.com/office/powerpoint/2010/main" val="14983481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2E91A5-60EC-741C-21E7-3FE9CC3F17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1A6C50-5082-3320-AF86-121DD3E6AFC2}"/>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EA132C71-5AFA-10B8-7975-D614A9F20ED5}"/>
              </a:ext>
            </a:extLst>
          </p:cNvPr>
          <p:cNvSpPr>
            <a:spLocks noGrp="1"/>
          </p:cNvSpPr>
          <p:nvPr>
            <p:ph idx="1"/>
          </p:nvPr>
        </p:nvSpPr>
        <p:spPr>
          <a:xfrm>
            <a:off x="246018" y="1474682"/>
            <a:ext cx="11711520" cy="4791361"/>
          </a:xfrm>
        </p:spPr>
        <p:txBody>
          <a:bodyPr>
            <a:normAutofit lnSpcReduction="10000"/>
          </a:bodyPr>
          <a:lstStyle/>
          <a:p>
            <a:pPr marL="0" indent="0" algn="just">
              <a:buNone/>
            </a:pPr>
            <a:r>
              <a:rPr lang="sr-Cyrl-RS" dirty="0" smtClean="0"/>
              <a:t>1. Ко може поднети план реорганизације</a:t>
            </a:r>
          </a:p>
          <a:p>
            <a:pPr marL="0" indent="0" algn="just">
              <a:buNone/>
            </a:pPr>
            <a:r>
              <a:rPr lang="sr-Cyrl-RS" dirty="0" smtClean="0"/>
              <a:t>-стечајни управник, разлучни повериоци, стечајни повериоци, као и лица која су власници најмање 30% капитала стечајног дужника, ако на првом поверилачком рочишту није донето решење о банкротству.</a:t>
            </a:r>
          </a:p>
          <a:p>
            <a:pPr marL="0" indent="0" algn="just">
              <a:buNone/>
            </a:pPr>
            <a:r>
              <a:rPr lang="sr-Cyrl-RS" dirty="0" smtClean="0"/>
              <a:t>- унапред припремљени план реорганизације подноси стечајни дужник</a:t>
            </a:r>
          </a:p>
          <a:p>
            <a:pPr marL="0" indent="0" algn="just">
              <a:buNone/>
            </a:pPr>
            <a:r>
              <a:rPr lang="sr-Cyrl-RS" dirty="0" smtClean="0"/>
              <a:t> </a:t>
            </a:r>
          </a:p>
          <a:p>
            <a:pPr marL="0" lvl="0" indent="0" algn="just">
              <a:buNone/>
            </a:pPr>
            <a:r>
              <a:rPr lang="sr-Cyrl-RS" dirty="0" smtClean="0"/>
              <a:t>2. Унапред припремљени план реорганизације – УППР и план реорганизације поднет након отварања стечајног поступка</a:t>
            </a:r>
          </a:p>
          <a:p>
            <a:pPr marL="0" indent="0" algn="just">
              <a:buNone/>
            </a:pPr>
            <a:r>
              <a:rPr lang="sr-Cyrl-RS" dirty="0" smtClean="0"/>
              <a:t> </a:t>
            </a:r>
          </a:p>
          <a:p>
            <a:pPr marL="0" indent="0" algn="just">
              <a:buNone/>
            </a:pPr>
            <a:r>
              <a:rPr lang="sr-Cyrl-RS" dirty="0" smtClean="0"/>
              <a:t>3. Рок за подношење плана</a:t>
            </a:r>
          </a:p>
          <a:p>
            <a:pPr marL="0" indent="0" algn="just">
              <a:buNone/>
            </a:pPr>
            <a:r>
              <a:rPr lang="sr-Cyrl-RS" dirty="0" smtClean="0"/>
              <a:t>- најкасније 90 дана од дана отварања стечајног поступка</a:t>
            </a:r>
          </a:p>
          <a:p>
            <a:pPr marL="0" indent="0" algn="just">
              <a:buNone/>
            </a:pPr>
            <a:endParaRPr lang="sr-Cyrl-RS" dirty="0"/>
          </a:p>
        </p:txBody>
      </p:sp>
      <p:sp>
        <p:nvSpPr>
          <p:cNvPr id="4" name="Rectangle 3">
            <a:extLst>
              <a:ext uri="{FF2B5EF4-FFF2-40B4-BE49-F238E27FC236}">
                <a16:creationId xmlns:a16="http://schemas.microsoft.com/office/drawing/2014/main" id="{596554F4-6EF0-7C6F-0004-3302E117D2A7}"/>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094B89F-A5CC-97C7-EEF4-04FDA932B67E}"/>
              </a:ext>
            </a:extLst>
          </p:cNvPr>
          <p:cNvSpPr txBox="1"/>
          <p:nvPr/>
        </p:nvSpPr>
        <p:spPr>
          <a:xfrm>
            <a:off x="2968484" y="6515791"/>
            <a:ext cx="5653279" cy="307777"/>
          </a:xfrm>
          <a:prstGeom prst="rect">
            <a:avLst/>
          </a:prstGeom>
          <a:noFill/>
        </p:spPr>
        <p:txBody>
          <a:bodyPr wrap="none" rtlCol="0">
            <a:spAutoFit/>
          </a:bodyPr>
          <a:lstStyle/>
          <a:p>
            <a:pPr algn="ctr"/>
            <a:r>
              <a:rPr lang="sr-Cyrl-RS" sz="1400" b="1" dirty="0">
                <a:solidFill>
                  <a:srgbClr val="E41A1F"/>
                </a:solidFill>
              </a:rPr>
              <a:t>СЕМИНАР </a:t>
            </a:r>
            <a:r>
              <a:rPr lang="sr-Cyrl-RS" sz="1400" b="1" dirty="0">
                <a:solidFill>
                  <a:schemeClr val="bg1">
                    <a:lumMod val="95000"/>
                  </a:schemeClr>
                </a:solidFill>
              </a:rPr>
              <a:t>АКТУЕЛНА 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52944FC7-62A9-A84C-59CD-E15B6639508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578A3555-2BF7-630D-0FB0-63B8AB095528}"/>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15</a:t>
            </a:fld>
            <a:endParaRPr lang="en-US"/>
          </a:p>
        </p:txBody>
      </p:sp>
    </p:spTree>
    <p:extLst>
      <p:ext uri="{BB962C8B-B14F-4D97-AF65-F5344CB8AC3E}">
        <p14:creationId xmlns:p14="http://schemas.microsoft.com/office/powerpoint/2010/main" val="41192543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2E91A5-60EC-741C-21E7-3FE9CC3F17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1A6C50-5082-3320-AF86-121DD3E6AFC2}"/>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EA132C71-5AFA-10B8-7975-D614A9F20ED5}"/>
              </a:ext>
            </a:extLst>
          </p:cNvPr>
          <p:cNvSpPr>
            <a:spLocks noGrp="1"/>
          </p:cNvSpPr>
          <p:nvPr>
            <p:ph idx="1"/>
          </p:nvPr>
        </p:nvSpPr>
        <p:spPr>
          <a:xfrm>
            <a:off x="246018" y="1474682"/>
            <a:ext cx="11711520" cy="4791361"/>
          </a:xfrm>
        </p:spPr>
        <p:txBody>
          <a:bodyPr>
            <a:normAutofit fontScale="77500" lnSpcReduction="20000"/>
          </a:bodyPr>
          <a:lstStyle/>
          <a:p>
            <a:pPr marL="0" lvl="0" indent="0" algn="just">
              <a:buNone/>
            </a:pPr>
            <a:r>
              <a:rPr lang="sr-Cyrl-RS" dirty="0" smtClean="0"/>
              <a:t>4. Мера спречавања промене финансијског и имовинског положаја стечајног дужника обухвата:</a:t>
            </a:r>
          </a:p>
          <a:p>
            <a:pPr marL="0" indent="0" algn="just">
              <a:buNone/>
            </a:pPr>
            <a:r>
              <a:rPr lang="sr-Cyrl-RS" dirty="0" smtClean="0"/>
              <a:t>	4.1) именовање привременог стечајног управника;</a:t>
            </a:r>
          </a:p>
          <a:p>
            <a:pPr marL="0" indent="0" algn="just">
              <a:buNone/>
            </a:pPr>
            <a:r>
              <a:rPr lang="sr-Cyrl-RS" dirty="0" smtClean="0"/>
              <a:t>	4.2) забрану плаћања са рачуна стечајног дужника ако рачуни стечајног дужника нису блокирани, без претходне сагласности стечајног судије или привременог стечајног управника, односно дозволу плаћања са рачуна стечајног дужника уз сагласност стечајног судије или привременог стечајног управника, ако су у тренутку доношења решења из става 1. овог члана рачуни стечајног дужника блокирани ради извршења основа и налога за принудну наплату код организације која спроводи поступак принудне наплате;</a:t>
            </a:r>
          </a:p>
          <a:p>
            <a:pPr marL="0" indent="0" algn="just">
              <a:buNone/>
            </a:pPr>
            <a:r>
              <a:rPr lang="sr-Cyrl-RS" dirty="0" smtClean="0"/>
              <a:t>	4.3) забрану располагања имовином стечајног дужника без претходне сагласности стечајног судије или привременог стечајног управника;</a:t>
            </a:r>
          </a:p>
          <a:p>
            <a:pPr marL="0" indent="0" algn="just">
              <a:buNone/>
            </a:pPr>
            <a:r>
              <a:rPr lang="sr-Cyrl-RS" dirty="0" smtClean="0"/>
              <a:t>	4.4) забрану одређивања и спровођења извршења или покретања поступка </a:t>
            </a:r>
            <a:r>
              <a:rPr lang="sr-Cyrl-RS" dirty="0" err="1" smtClean="0"/>
              <a:t>вансудског</a:t>
            </a:r>
            <a:r>
              <a:rPr lang="sr-Cyrl-RS" dirty="0" smtClean="0"/>
              <a:t> намирења према стечајном дужнику;</a:t>
            </a:r>
          </a:p>
          <a:p>
            <a:pPr marL="0" indent="0" algn="just">
              <a:buNone/>
            </a:pPr>
            <a:r>
              <a:rPr lang="sr-Cyrl-RS" dirty="0" smtClean="0"/>
              <a:t>	4.5) забрану организацији која спроводи принудну наплату да спроводи налоге за принудну наплату са рачуна стечајног дужника.</a:t>
            </a:r>
          </a:p>
          <a:p>
            <a:pPr marL="0" indent="0" algn="just">
              <a:buNone/>
            </a:pPr>
            <a:endParaRPr lang="sr-Cyrl-RS" dirty="0"/>
          </a:p>
        </p:txBody>
      </p:sp>
      <p:sp>
        <p:nvSpPr>
          <p:cNvPr id="4" name="Rectangle 3">
            <a:extLst>
              <a:ext uri="{FF2B5EF4-FFF2-40B4-BE49-F238E27FC236}">
                <a16:creationId xmlns:a16="http://schemas.microsoft.com/office/drawing/2014/main" id="{596554F4-6EF0-7C6F-0004-3302E117D2A7}"/>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094B89F-A5CC-97C7-EEF4-04FDA932B67E}"/>
              </a:ext>
            </a:extLst>
          </p:cNvPr>
          <p:cNvSpPr txBox="1"/>
          <p:nvPr/>
        </p:nvSpPr>
        <p:spPr>
          <a:xfrm>
            <a:off x="2968484" y="6515791"/>
            <a:ext cx="5653279" cy="307777"/>
          </a:xfrm>
          <a:prstGeom prst="rect">
            <a:avLst/>
          </a:prstGeom>
          <a:noFill/>
        </p:spPr>
        <p:txBody>
          <a:bodyPr wrap="none" rtlCol="0">
            <a:spAutoFit/>
          </a:bodyPr>
          <a:lstStyle/>
          <a:p>
            <a:pPr algn="ctr"/>
            <a:r>
              <a:rPr lang="sr-Cyrl-RS" sz="1400" b="1" dirty="0">
                <a:solidFill>
                  <a:srgbClr val="E41A1F"/>
                </a:solidFill>
              </a:rPr>
              <a:t>СЕМИНАР </a:t>
            </a:r>
            <a:r>
              <a:rPr lang="sr-Cyrl-RS" sz="1400" b="1" dirty="0">
                <a:solidFill>
                  <a:schemeClr val="bg1">
                    <a:lumMod val="95000"/>
                  </a:schemeClr>
                </a:solidFill>
              </a:rPr>
              <a:t>АКТУЕЛНА 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52944FC7-62A9-A84C-59CD-E15B6639508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578A3555-2BF7-630D-0FB0-63B8AB095528}"/>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16</a:t>
            </a:fld>
            <a:endParaRPr lang="en-US"/>
          </a:p>
        </p:txBody>
      </p:sp>
    </p:spTree>
    <p:extLst>
      <p:ext uri="{BB962C8B-B14F-4D97-AF65-F5344CB8AC3E}">
        <p14:creationId xmlns:p14="http://schemas.microsoft.com/office/powerpoint/2010/main" val="18034299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2E91A5-60EC-741C-21E7-3FE9CC3F17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1A6C50-5082-3320-AF86-121DD3E6AFC2}"/>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EA132C71-5AFA-10B8-7975-D614A9F20ED5}"/>
              </a:ext>
            </a:extLst>
          </p:cNvPr>
          <p:cNvSpPr>
            <a:spLocks noGrp="1"/>
          </p:cNvSpPr>
          <p:nvPr>
            <p:ph idx="1"/>
          </p:nvPr>
        </p:nvSpPr>
        <p:spPr>
          <a:xfrm>
            <a:off x="246018" y="1474682"/>
            <a:ext cx="11711520" cy="4791361"/>
          </a:xfrm>
        </p:spPr>
        <p:txBody>
          <a:bodyPr>
            <a:normAutofit fontScale="77500" lnSpcReduction="20000"/>
          </a:bodyPr>
          <a:lstStyle/>
          <a:p>
            <a:pPr algn="just"/>
            <a:r>
              <a:rPr lang="sr-Cyrl-RS" dirty="0" smtClean="0"/>
              <a:t>Гласање о плану реорганизације</a:t>
            </a:r>
          </a:p>
          <a:p>
            <a:pPr algn="just"/>
            <a:r>
              <a:rPr lang="sr-Cyrl-RS" dirty="0" smtClean="0"/>
              <a:t>Повезана лица:</a:t>
            </a:r>
          </a:p>
          <a:p>
            <a:pPr algn="just"/>
            <a:endParaRPr lang="sr-Cyrl-RS" dirty="0" smtClean="0"/>
          </a:p>
          <a:p>
            <a:pPr marL="0" indent="0" algn="just">
              <a:buNone/>
            </a:pPr>
            <a:r>
              <a:rPr lang="sr-Cyrl-RS" dirty="0" smtClean="0"/>
              <a:t>1) директор, члан органа управљања или органа надзора стечајног дужника;</a:t>
            </a:r>
          </a:p>
          <a:p>
            <a:pPr marL="0" indent="0" algn="just">
              <a:buNone/>
            </a:pPr>
            <a:r>
              <a:rPr lang="sr-Cyrl-RS" dirty="0" smtClean="0"/>
              <a:t>2) члан стечајног дужника који за његове обавезе одговара целокупном својом имовином;</a:t>
            </a:r>
          </a:p>
          <a:p>
            <a:pPr marL="0" indent="0" algn="just">
              <a:buNone/>
            </a:pPr>
            <a:r>
              <a:rPr lang="sr-Cyrl-RS" dirty="0" smtClean="0"/>
              <a:t>3) члан или акционар са значајним учешћем у капиталу стечајног дужника;</a:t>
            </a:r>
          </a:p>
          <a:p>
            <a:pPr marL="0" indent="0" algn="just">
              <a:buNone/>
            </a:pPr>
            <a:r>
              <a:rPr lang="sr-Cyrl-RS" dirty="0" smtClean="0"/>
              <a:t>4) правно лице које стечајни дужник контролише у смислу закона којим се уређују привредна друштва;</a:t>
            </a:r>
          </a:p>
          <a:p>
            <a:pPr marL="0" indent="0" algn="just">
              <a:buNone/>
            </a:pPr>
            <a:r>
              <a:rPr lang="sr-Cyrl-RS" dirty="0" smtClean="0"/>
              <a:t>5) лица која због свог посебног положаја у друштву имају приступ поверљивим информацијама или имају могућност да се упознају са финансијским стањем стечајног дужника;</a:t>
            </a:r>
          </a:p>
          <a:p>
            <a:pPr marL="0" indent="0" algn="just">
              <a:buNone/>
            </a:pPr>
            <a:r>
              <a:rPr lang="sr-Cyrl-RS" dirty="0" smtClean="0"/>
              <a:t>6) лице које је фактички у позицији да врши значајнији утицај на пословање стечајног дужника;</a:t>
            </a:r>
          </a:p>
          <a:p>
            <a:pPr marL="0" indent="0" algn="just">
              <a:buNone/>
            </a:pPr>
            <a:r>
              <a:rPr lang="sr-Cyrl-RS" dirty="0" smtClean="0"/>
              <a:t>7) лице које је сродник по крви у правој линији без обзира на степен или у побочној линији до четвртог степена сродства, сродник по тазбини до другог степена сродства или брачни друг физичких лица из </a:t>
            </a:r>
            <a:r>
              <a:rPr lang="sr-Cyrl-RS" dirty="0" err="1" smtClean="0"/>
              <a:t>тач</a:t>
            </a:r>
            <a:r>
              <a:rPr lang="sr-Cyrl-RS" dirty="0" smtClean="0"/>
              <a:t>. 1), 2), 3), 5) и 6) овог члана.</a:t>
            </a:r>
          </a:p>
          <a:p>
            <a:pPr marL="0" indent="0" algn="just">
              <a:buNone/>
            </a:pPr>
            <a:endParaRPr lang="sr-Cyrl-RS" dirty="0"/>
          </a:p>
        </p:txBody>
      </p:sp>
      <p:sp>
        <p:nvSpPr>
          <p:cNvPr id="4" name="Rectangle 3">
            <a:extLst>
              <a:ext uri="{FF2B5EF4-FFF2-40B4-BE49-F238E27FC236}">
                <a16:creationId xmlns:a16="http://schemas.microsoft.com/office/drawing/2014/main" id="{596554F4-6EF0-7C6F-0004-3302E117D2A7}"/>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094B89F-A5CC-97C7-EEF4-04FDA932B67E}"/>
              </a:ext>
            </a:extLst>
          </p:cNvPr>
          <p:cNvSpPr txBox="1"/>
          <p:nvPr/>
        </p:nvSpPr>
        <p:spPr>
          <a:xfrm>
            <a:off x="2968484" y="6515791"/>
            <a:ext cx="5653279" cy="307777"/>
          </a:xfrm>
          <a:prstGeom prst="rect">
            <a:avLst/>
          </a:prstGeom>
          <a:noFill/>
        </p:spPr>
        <p:txBody>
          <a:bodyPr wrap="none" rtlCol="0">
            <a:spAutoFit/>
          </a:bodyPr>
          <a:lstStyle/>
          <a:p>
            <a:pPr algn="ctr"/>
            <a:r>
              <a:rPr lang="sr-Cyrl-RS" sz="1400" b="1" dirty="0">
                <a:solidFill>
                  <a:srgbClr val="E41A1F"/>
                </a:solidFill>
              </a:rPr>
              <a:t>СЕМИНАР </a:t>
            </a:r>
            <a:r>
              <a:rPr lang="sr-Cyrl-RS" sz="1400" b="1" dirty="0">
                <a:solidFill>
                  <a:schemeClr val="bg1">
                    <a:lumMod val="95000"/>
                  </a:schemeClr>
                </a:solidFill>
              </a:rPr>
              <a:t>АКТУЕЛНА 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52944FC7-62A9-A84C-59CD-E15B6639508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578A3555-2BF7-630D-0FB0-63B8AB095528}"/>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17</a:t>
            </a:fld>
            <a:endParaRPr lang="en-US"/>
          </a:p>
        </p:txBody>
      </p:sp>
    </p:spTree>
    <p:extLst>
      <p:ext uri="{BB962C8B-B14F-4D97-AF65-F5344CB8AC3E}">
        <p14:creationId xmlns:p14="http://schemas.microsoft.com/office/powerpoint/2010/main" val="21063748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2E91A5-60EC-741C-21E7-3FE9CC3F17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1A6C50-5082-3320-AF86-121DD3E6AFC2}"/>
              </a:ext>
            </a:extLst>
          </p:cNvPr>
          <p:cNvSpPr>
            <a:spLocks noGrp="1"/>
          </p:cNvSpPr>
          <p:nvPr>
            <p:ph type="title"/>
          </p:nvPr>
        </p:nvSpPr>
        <p:spPr>
          <a:xfrm>
            <a:off x="246017" y="160540"/>
            <a:ext cx="10622279" cy="955992"/>
          </a:xfrm>
        </p:spPr>
        <p:txBody>
          <a:bodyPr>
            <a:normAutofit/>
          </a:bodyPr>
          <a:lstStyle/>
          <a:p>
            <a:r>
              <a:rPr lang="sr-Cyrl-RS" dirty="0" smtClean="0"/>
              <a:t>УППР</a:t>
            </a:r>
            <a:endParaRPr lang="en-US" dirty="0"/>
          </a:p>
        </p:txBody>
      </p:sp>
      <p:sp>
        <p:nvSpPr>
          <p:cNvPr id="3" name="Content Placeholder 2">
            <a:extLst>
              <a:ext uri="{FF2B5EF4-FFF2-40B4-BE49-F238E27FC236}">
                <a16:creationId xmlns:a16="http://schemas.microsoft.com/office/drawing/2014/main" id="{EA132C71-5AFA-10B8-7975-D614A9F20ED5}"/>
              </a:ext>
            </a:extLst>
          </p:cNvPr>
          <p:cNvSpPr>
            <a:spLocks noGrp="1"/>
          </p:cNvSpPr>
          <p:nvPr>
            <p:ph idx="1"/>
          </p:nvPr>
        </p:nvSpPr>
        <p:spPr>
          <a:xfrm>
            <a:off x="246018" y="1474682"/>
            <a:ext cx="11711520" cy="4791361"/>
          </a:xfrm>
        </p:spPr>
        <p:txBody>
          <a:bodyPr/>
          <a:lstStyle/>
          <a:p>
            <a:endParaRPr lang="sr-Cyrl-RS" dirty="0" smtClean="0"/>
          </a:p>
          <a:p>
            <a:r>
              <a:rPr lang="sr-Cyrl-RS" dirty="0" smtClean="0"/>
              <a:t>Ако </a:t>
            </a:r>
            <a:r>
              <a:rPr lang="sr-Cyrl-RS" dirty="0"/>
              <a:t>се унапред припремљени план на рочишту усвоји стечајни судија ће решењем истовремено отворити стечајни поступак, потврдити усвајање УППР-а и обуставити стечајни поступак.</a:t>
            </a:r>
            <a:endParaRPr lang="en-GB" dirty="0"/>
          </a:p>
          <a:p>
            <a:r>
              <a:rPr lang="sr-Cyrl-RS" dirty="0"/>
              <a:t>Ако се на рочишту не усвоји УППР стечаји судија решењем одбија предлог за покретање стечајног поступка у складу са унапред припремљеним планом реорганизације.</a:t>
            </a:r>
            <a:endParaRPr lang="en-GB" dirty="0"/>
          </a:p>
          <a:p>
            <a:pPr marL="0" indent="0">
              <a:buNone/>
            </a:pPr>
            <a:endParaRPr lang="en-US" dirty="0"/>
          </a:p>
        </p:txBody>
      </p:sp>
      <p:sp>
        <p:nvSpPr>
          <p:cNvPr id="4" name="Rectangle 3">
            <a:extLst>
              <a:ext uri="{FF2B5EF4-FFF2-40B4-BE49-F238E27FC236}">
                <a16:creationId xmlns:a16="http://schemas.microsoft.com/office/drawing/2014/main" id="{596554F4-6EF0-7C6F-0004-3302E117D2A7}"/>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094B89F-A5CC-97C7-EEF4-04FDA932B67E}"/>
              </a:ext>
            </a:extLst>
          </p:cNvPr>
          <p:cNvSpPr txBox="1"/>
          <p:nvPr/>
        </p:nvSpPr>
        <p:spPr>
          <a:xfrm>
            <a:off x="2968484" y="6515791"/>
            <a:ext cx="5653279" cy="307777"/>
          </a:xfrm>
          <a:prstGeom prst="rect">
            <a:avLst/>
          </a:prstGeom>
          <a:noFill/>
        </p:spPr>
        <p:txBody>
          <a:bodyPr wrap="none" rtlCol="0">
            <a:spAutoFit/>
          </a:bodyPr>
          <a:lstStyle/>
          <a:p>
            <a:pPr algn="ctr"/>
            <a:r>
              <a:rPr lang="sr-Cyrl-RS" sz="1400" b="1" dirty="0">
                <a:solidFill>
                  <a:srgbClr val="E41A1F"/>
                </a:solidFill>
              </a:rPr>
              <a:t>СЕМИНАР </a:t>
            </a:r>
            <a:r>
              <a:rPr lang="sr-Cyrl-RS" sz="1400" b="1" dirty="0">
                <a:solidFill>
                  <a:schemeClr val="bg1">
                    <a:lumMod val="95000"/>
                  </a:schemeClr>
                </a:solidFill>
              </a:rPr>
              <a:t>АКТУЕЛНА 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52944FC7-62A9-A84C-59CD-E15B6639508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578A3555-2BF7-630D-0FB0-63B8AB095528}"/>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18</a:t>
            </a:fld>
            <a:endParaRPr lang="en-US"/>
          </a:p>
        </p:txBody>
      </p:sp>
    </p:spTree>
    <p:extLst>
      <p:ext uri="{BB962C8B-B14F-4D97-AF65-F5344CB8AC3E}">
        <p14:creationId xmlns:p14="http://schemas.microsoft.com/office/powerpoint/2010/main" val="22507443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2E91A5-60EC-741C-21E7-3FE9CC3F17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1A6C50-5082-3320-AF86-121DD3E6AFC2}"/>
              </a:ext>
            </a:extLst>
          </p:cNvPr>
          <p:cNvSpPr>
            <a:spLocks noGrp="1"/>
          </p:cNvSpPr>
          <p:nvPr>
            <p:ph type="title"/>
          </p:nvPr>
        </p:nvSpPr>
        <p:spPr>
          <a:xfrm>
            <a:off x="246017" y="160540"/>
            <a:ext cx="10622279" cy="955992"/>
          </a:xfrm>
        </p:spPr>
        <p:txBody>
          <a:bodyPr>
            <a:normAutofit fontScale="90000"/>
          </a:bodyPr>
          <a:lstStyle/>
          <a:p>
            <a:r>
              <a:rPr lang="sr-Cyrl-RS" dirty="0" smtClean="0"/>
              <a:t/>
            </a:r>
            <a:br>
              <a:rPr lang="sr-Cyrl-RS" dirty="0" smtClean="0"/>
            </a:br>
            <a:r>
              <a:rPr lang="sr-Cyrl-RS" dirty="0" smtClean="0"/>
              <a:t>ПЛАН </a:t>
            </a:r>
            <a:r>
              <a:rPr lang="sr-Cyrl-RS" dirty="0"/>
              <a:t>РЕОРГАНИЗАЦИЈЕ ПОДНЕТ НАКОН ОТВАРАЊА СТЕЧАЈА</a:t>
            </a:r>
            <a:r>
              <a:rPr lang="en-GB" dirty="0"/>
              <a:t/>
            </a:r>
            <a:br>
              <a:rPr lang="en-GB" dirty="0"/>
            </a:br>
            <a:endParaRPr lang="en-US" dirty="0"/>
          </a:p>
        </p:txBody>
      </p:sp>
      <p:sp>
        <p:nvSpPr>
          <p:cNvPr id="3" name="Content Placeholder 2">
            <a:extLst>
              <a:ext uri="{FF2B5EF4-FFF2-40B4-BE49-F238E27FC236}">
                <a16:creationId xmlns:a16="http://schemas.microsoft.com/office/drawing/2014/main" id="{EA132C71-5AFA-10B8-7975-D614A9F20ED5}"/>
              </a:ext>
            </a:extLst>
          </p:cNvPr>
          <p:cNvSpPr>
            <a:spLocks noGrp="1"/>
          </p:cNvSpPr>
          <p:nvPr>
            <p:ph idx="1"/>
          </p:nvPr>
        </p:nvSpPr>
        <p:spPr>
          <a:xfrm>
            <a:off x="246018" y="1474682"/>
            <a:ext cx="11711520" cy="4791361"/>
          </a:xfrm>
        </p:spPr>
        <p:txBody>
          <a:bodyPr/>
          <a:lstStyle/>
          <a:p>
            <a:pPr algn="just"/>
            <a:endParaRPr lang="sr-Cyrl-RS" dirty="0" smtClean="0"/>
          </a:p>
          <a:p>
            <a:pPr algn="just"/>
            <a:r>
              <a:rPr lang="sr-Cyrl-RS" dirty="0" smtClean="0"/>
              <a:t>На </a:t>
            </a:r>
            <a:r>
              <a:rPr lang="sr-Cyrl-RS" dirty="0"/>
              <a:t>рочишту за разматрање предлога плана реорганизације, стечајни судија доноси решење којим потврђује усвајање плана реорганизације или констатује да план није усвојен.</a:t>
            </a:r>
            <a:endParaRPr lang="en-GB" dirty="0"/>
          </a:p>
          <a:p>
            <a:pPr algn="just"/>
            <a:r>
              <a:rPr lang="sr-Cyrl-RS" dirty="0"/>
              <a:t>По правоснажности решења о потврђивању усвајања плана </a:t>
            </a:r>
            <a:r>
              <a:rPr lang="sr-Cyrl-RS" dirty="0" smtClean="0"/>
              <a:t>реорганизације </a:t>
            </a:r>
            <a:r>
              <a:rPr lang="sr-Cyrl-RS" dirty="0"/>
              <a:t>стечајни поступак се обуставља. Ако план реорганизације, осим УППР-а, не добије потребан број гласова, над стечајним дужником спроводи се банкротство.</a:t>
            </a:r>
            <a:endParaRPr lang="en-GB" dirty="0"/>
          </a:p>
          <a:p>
            <a:pPr marL="0" indent="0" algn="just">
              <a:buNone/>
            </a:pPr>
            <a:endParaRPr lang="en-US" dirty="0"/>
          </a:p>
        </p:txBody>
      </p:sp>
      <p:sp>
        <p:nvSpPr>
          <p:cNvPr id="4" name="Rectangle 3">
            <a:extLst>
              <a:ext uri="{FF2B5EF4-FFF2-40B4-BE49-F238E27FC236}">
                <a16:creationId xmlns:a16="http://schemas.microsoft.com/office/drawing/2014/main" id="{596554F4-6EF0-7C6F-0004-3302E117D2A7}"/>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094B89F-A5CC-97C7-EEF4-04FDA932B67E}"/>
              </a:ext>
            </a:extLst>
          </p:cNvPr>
          <p:cNvSpPr txBox="1"/>
          <p:nvPr/>
        </p:nvSpPr>
        <p:spPr>
          <a:xfrm>
            <a:off x="2968484" y="6515791"/>
            <a:ext cx="5653279" cy="307777"/>
          </a:xfrm>
          <a:prstGeom prst="rect">
            <a:avLst/>
          </a:prstGeom>
          <a:noFill/>
        </p:spPr>
        <p:txBody>
          <a:bodyPr wrap="none" rtlCol="0">
            <a:spAutoFit/>
          </a:bodyPr>
          <a:lstStyle/>
          <a:p>
            <a:pPr algn="ctr"/>
            <a:r>
              <a:rPr lang="sr-Cyrl-RS" sz="1400" b="1" dirty="0">
                <a:solidFill>
                  <a:srgbClr val="E41A1F"/>
                </a:solidFill>
              </a:rPr>
              <a:t>СЕМИНАР </a:t>
            </a:r>
            <a:r>
              <a:rPr lang="sr-Cyrl-RS" sz="1400" b="1" dirty="0">
                <a:solidFill>
                  <a:schemeClr val="bg1">
                    <a:lumMod val="95000"/>
                  </a:schemeClr>
                </a:solidFill>
              </a:rPr>
              <a:t>АКТУЕЛНА 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52944FC7-62A9-A84C-59CD-E15B6639508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578A3555-2BF7-630D-0FB0-63B8AB095528}"/>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19</a:t>
            </a:fld>
            <a:endParaRPr lang="en-US"/>
          </a:p>
        </p:txBody>
      </p:sp>
    </p:spTree>
    <p:extLst>
      <p:ext uri="{BB962C8B-B14F-4D97-AF65-F5344CB8AC3E}">
        <p14:creationId xmlns:p14="http://schemas.microsoft.com/office/powerpoint/2010/main" val="3207423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39"/>
            <a:ext cx="10622279" cy="1067769"/>
          </a:xfrm>
        </p:spPr>
        <p:txBody>
          <a:bodyPr>
            <a:normAutofit fontScale="90000"/>
          </a:bodyPr>
          <a:lstStyle/>
          <a:p>
            <a:r>
              <a:rPr lang="sr-Cyrl-RS" dirty="0" smtClean="0"/>
              <a:t/>
            </a:r>
            <a:br>
              <a:rPr lang="sr-Cyrl-RS" dirty="0" smtClean="0"/>
            </a:br>
            <a:r>
              <a:rPr lang="sr-Cyrl-RS" dirty="0" smtClean="0"/>
              <a:t>ПОСЕБНА </a:t>
            </a:r>
            <a:r>
              <a:rPr lang="sr-Cyrl-RS" dirty="0"/>
              <a:t>ПРАВА РАЗЛУЧНИХ И ЗАЛОЖНИХ ПОВЕРИЛАЦА</a:t>
            </a:r>
            <a:r>
              <a:rPr lang="en-GB" dirty="0"/>
              <a:t/>
            </a:r>
            <a:br>
              <a:rPr lang="en-GB" dirty="0"/>
            </a:br>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lvl="0" algn="just"/>
            <a:endParaRPr lang="sr-Cyrl-RS" dirty="0" smtClean="0"/>
          </a:p>
          <a:p>
            <a:pPr lvl="0" algn="just"/>
            <a:r>
              <a:rPr lang="sr-Cyrl-RS" dirty="0" smtClean="0"/>
              <a:t>Право </a:t>
            </a:r>
            <a:r>
              <a:rPr lang="sr-Cyrl-RS" dirty="0"/>
              <a:t>на пребијање потраживања са износом купопродајне цене</a:t>
            </a:r>
            <a:endParaRPr lang="en-GB" dirty="0"/>
          </a:p>
          <a:p>
            <a:pPr lvl="0" algn="just"/>
            <a:r>
              <a:rPr lang="sr-Cyrl-RS" dirty="0"/>
              <a:t>Сагласност на продају ако је понуђена цена мања од 50% процењене вредности предмета продаје</a:t>
            </a:r>
            <a:endParaRPr lang="en-GB" dirty="0"/>
          </a:p>
          <a:p>
            <a:pPr lvl="0" algn="just"/>
            <a:r>
              <a:rPr lang="sr-Cyrl-RS" dirty="0"/>
              <a:t>Право прече куповине у случају продаје непосредном погодбом</a:t>
            </a:r>
            <a:endParaRPr lang="en-GB"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3376448" y="6515791"/>
            <a:ext cx="4837350" cy="307777"/>
          </a:xfrm>
          <a:prstGeom prst="rect">
            <a:avLst/>
          </a:prstGeom>
          <a:noFill/>
        </p:spPr>
        <p:txBody>
          <a:bodyPr wrap="none" rtlCol="0">
            <a:spAutoFit/>
          </a:bodyPr>
          <a:lstStyle/>
          <a:p>
            <a:pPr algn="ctr"/>
            <a:r>
              <a:rPr lang="sr-Cyrl-RS" sz="1400" b="1">
                <a:solidFill>
                  <a:schemeClr val="bg1">
                    <a:lumMod val="95000"/>
                  </a:schemeClr>
                </a:solidFill>
              </a:rPr>
              <a:t>АКТУЕЛНА </a:t>
            </a:r>
            <a:r>
              <a:rPr lang="sr-Cyrl-RS" sz="1400" b="1" dirty="0">
                <a:solidFill>
                  <a:schemeClr val="bg1">
                    <a:lumMod val="95000"/>
                  </a:schemeClr>
                </a:solidFill>
              </a:rPr>
              <a:t>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2</a:t>
            </a:fld>
            <a:endParaRPr lang="en-US"/>
          </a:p>
        </p:txBody>
      </p:sp>
    </p:spTree>
    <p:extLst>
      <p:ext uri="{BB962C8B-B14F-4D97-AF65-F5344CB8AC3E}">
        <p14:creationId xmlns:p14="http://schemas.microsoft.com/office/powerpoint/2010/main" val="2057725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2E91A5-60EC-741C-21E7-3FE9CC3F17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1A6C50-5082-3320-AF86-121DD3E6AFC2}"/>
              </a:ext>
            </a:extLst>
          </p:cNvPr>
          <p:cNvSpPr>
            <a:spLocks noGrp="1"/>
          </p:cNvSpPr>
          <p:nvPr>
            <p:ph type="title"/>
          </p:nvPr>
        </p:nvSpPr>
        <p:spPr>
          <a:xfrm>
            <a:off x="246017" y="160540"/>
            <a:ext cx="10622279" cy="955992"/>
          </a:xfrm>
        </p:spPr>
        <p:txBody>
          <a:bodyPr>
            <a:normAutofit fontScale="90000"/>
          </a:bodyPr>
          <a:lstStyle/>
          <a:p>
            <a:r>
              <a:rPr lang="sr-Cyrl-RS" dirty="0"/>
              <a:t>ПРАВНЕ ПОСЛЕДИЦЕ ПОТВРЂИВАЊА ПЛАНА</a:t>
            </a:r>
            <a:endParaRPr lang="en-US" dirty="0"/>
          </a:p>
        </p:txBody>
      </p:sp>
      <p:sp>
        <p:nvSpPr>
          <p:cNvPr id="3" name="Content Placeholder 2">
            <a:extLst>
              <a:ext uri="{FF2B5EF4-FFF2-40B4-BE49-F238E27FC236}">
                <a16:creationId xmlns:a16="http://schemas.microsoft.com/office/drawing/2014/main" id="{EA132C71-5AFA-10B8-7975-D614A9F20ED5}"/>
              </a:ext>
            </a:extLst>
          </p:cNvPr>
          <p:cNvSpPr>
            <a:spLocks noGrp="1"/>
          </p:cNvSpPr>
          <p:nvPr>
            <p:ph idx="1"/>
          </p:nvPr>
        </p:nvSpPr>
        <p:spPr>
          <a:xfrm>
            <a:off x="246018" y="1474682"/>
            <a:ext cx="11711520" cy="4791361"/>
          </a:xfrm>
        </p:spPr>
        <p:txBody>
          <a:bodyPr>
            <a:normAutofit fontScale="77500" lnSpcReduction="20000"/>
          </a:bodyPr>
          <a:lstStyle/>
          <a:p>
            <a:pPr algn="just"/>
            <a:endParaRPr lang="sr-Cyrl-RS" dirty="0" smtClean="0"/>
          </a:p>
          <a:p>
            <a:pPr algn="just"/>
            <a:r>
              <a:rPr lang="sr-Cyrl-RS" dirty="0" smtClean="0"/>
              <a:t>По доношењу решења о потврђивању усвајања плана реорганизације, сва потраживања и права поверилаца и других лица и обавезе стечајног дужника одређене планом реорганизације уређују се искључиво према условима из плана реорганизације. Усвојени план реорганизације је извршна исправа и сматра се новим уговором за измирење потраживања која су у њему наведена.</a:t>
            </a:r>
          </a:p>
          <a:p>
            <a:pPr algn="just"/>
            <a:r>
              <a:rPr lang="sr-Cyrl-RS" dirty="0" smtClean="0"/>
              <a:t>Послови и радње које предузима стечајни дужник морају бити у складу са усвојеним планом реорганизације.</a:t>
            </a:r>
          </a:p>
          <a:p>
            <a:pPr algn="just"/>
            <a:r>
              <a:rPr lang="sr-Cyrl-RS" dirty="0" smtClean="0"/>
              <a:t>Стечајни дужник је дужан да предузме све мере прописане усвојеним планом реорганизације.</a:t>
            </a:r>
          </a:p>
          <a:p>
            <a:pPr algn="just"/>
            <a:r>
              <a:rPr lang="sr-Cyrl-RS" dirty="0" smtClean="0"/>
              <a:t>Правноснажношћу решења о потврђивању усвајања плана реорганизације у стечају, престају све последице отварања стечајног поступка, а у називу стечајног дужника брише се ознака „у стечају”.</a:t>
            </a:r>
          </a:p>
          <a:p>
            <a:pPr algn="just"/>
            <a:r>
              <a:rPr lang="sr-Cyrl-RS" dirty="0" smtClean="0"/>
              <a:t>Стечајни дужник је овлашћен да пре или након истека рока за спровођење плана реорганизације поднесе предлог за покретање стечајног поступка у складу са унапред припремљеним планом реорганизације, под условима прописаним овим законом.</a:t>
            </a:r>
          </a:p>
          <a:p>
            <a:pPr marL="0" indent="0" algn="just">
              <a:buNone/>
            </a:pPr>
            <a:endParaRPr lang="sr-Cyrl-RS" dirty="0"/>
          </a:p>
        </p:txBody>
      </p:sp>
      <p:sp>
        <p:nvSpPr>
          <p:cNvPr id="4" name="Rectangle 3">
            <a:extLst>
              <a:ext uri="{FF2B5EF4-FFF2-40B4-BE49-F238E27FC236}">
                <a16:creationId xmlns:a16="http://schemas.microsoft.com/office/drawing/2014/main" id="{596554F4-6EF0-7C6F-0004-3302E117D2A7}"/>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094B89F-A5CC-97C7-EEF4-04FDA932B67E}"/>
              </a:ext>
            </a:extLst>
          </p:cNvPr>
          <p:cNvSpPr txBox="1"/>
          <p:nvPr/>
        </p:nvSpPr>
        <p:spPr>
          <a:xfrm>
            <a:off x="2968484" y="6515791"/>
            <a:ext cx="5653279" cy="307777"/>
          </a:xfrm>
          <a:prstGeom prst="rect">
            <a:avLst/>
          </a:prstGeom>
          <a:noFill/>
        </p:spPr>
        <p:txBody>
          <a:bodyPr wrap="none" rtlCol="0">
            <a:spAutoFit/>
          </a:bodyPr>
          <a:lstStyle/>
          <a:p>
            <a:pPr algn="ctr"/>
            <a:r>
              <a:rPr lang="sr-Cyrl-RS" sz="1400" b="1" dirty="0">
                <a:solidFill>
                  <a:srgbClr val="E41A1F"/>
                </a:solidFill>
              </a:rPr>
              <a:t>СЕМИНАР </a:t>
            </a:r>
            <a:r>
              <a:rPr lang="sr-Cyrl-RS" sz="1400" b="1" dirty="0">
                <a:solidFill>
                  <a:schemeClr val="bg1">
                    <a:lumMod val="95000"/>
                  </a:schemeClr>
                </a:solidFill>
              </a:rPr>
              <a:t>АКТУЕЛНА 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52944FC7-62A9-A84C-59CD-E15B6639508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578A3555-2BF7-630D-0FB0-63B8AB095528}"/>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20</a:t>
            </a:fld>
            <a:endParaRPr lang="en-US"/>
          </a:p>
        </p:txBody>
      </p:sp>
    </p:spTree>
    <p:extLst>
      <p:ext uri="{BB962C8B-B14F-4D97-AF65-F5344CB8AC3E}">
        <p14:creationId xmlns:p14="http://schemas.microsoft.com/office/powerpoint/2010/main" val="7721704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2E91A5-60EC-741C-21E7-3FE9CC3F17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1A6C50-5082-3320-AF86-121DD3E6AFC2}"/>
              </a:ext>
            </a:extLst>
          </p:cNvPr>
          <p:cNvSpPr>
            <a:spLocks noGrp="1"/>
          </p:cNvSpPr>
          <p:nvPr>
            <p:ph type="title"/>
          </p:nvPr>
        </p:nvSpPr>
        <p:spPr>
          <a:xfrm>
            <a:off x="246017" y="160540"/>
            <a:ext cx="10622279" cy="955992"/>
          </a:xfrm>
        </p:spPr>
        <p:txBody>
          <a:bodyPr>
            <a:normAutofit/>
          </a:bodyPr>
          <a:lstStyle/>
          <a:p>
            <a:r>
              <a:rPr lang="sr-Cyrl-RS" dirty="0"/>
              <a:t>НЕПОСТУПАЊЕ ПО УСВОЈЕНОМ ПЛАНУ</a:t>
            </a:r>
            <a:endParaRPr lang="en-GB" dirty="0"/>
          </a:p>
        </p:txBody>
      </p:sp>
      <p:sp>
        <p:nvSpPr>
          <p:cNvPr id="3" name="Content Placeholder 2">
            <a:extLst>
              <a:ext uri="{FF2B5EF4-FFF2-40B4-BE49-F238E27FC236}">
                <a16:creationId xmlns:a16="http://schemas.microsoft.com/office/drawing/2014/main" id="{EA132C71-5AFA-10B8-7975-D614A9F20ED5}"/>
              </a:ext>
            </a:extLst>
          </p:cNvPr>
          <p:cNvSpPr>
            <a:spLocks noGrp="1"/>
          </p:cNvSpPr>
          <p:nvPr>
            <p:ph idx="1"/>
          </p:nvPr>
        </p:nvSpPr>
        <p:spPr>
          <a:xfrm>
            <a:off x="246018" y="1474682"/>
            <a:ext cx="11711520" cy="4791361"/>
          </a:xfrm>
        </p:spPr>
        <p:txBody>
          <a:bodyPr/>
          <a:lstStyle/>
          <a:p>
            <a:pPr marL="0" indent="0" algn="just">
              <a:buNone/>
            </a:pPr>
            <a:r>
              <a:rPr lang="sr-Cyrl-RS" dirty="0" smtClean="0"/>
              <a:t>Повериоци обухваћени усвојеним планом, као и повериоци чија су потраживања настала пре усвајања плана а нису обухваћени планом, могу поднети предлог за покретање стечајног поступка и у случају да:</a:t>
            </a:r>
          </a:p>
          <a:p>
            <a:pPr marL="0" indent="0" algn="just">
              <a:buNone/>
            </a:pPr>
            <a:endParaRPr lang="sr-Cyrl-RS" dirty="0" smtClean="0"/>
          </a:p>
          <a:p>
            <a:pPr marL="0" indent="0" algn="just">
              <a:buNone/>
            </a:pPr>
            <a:r>
              <a:rPr lang="sr-Cyrl-RS" dirty="0" smtClean="0"/>
              <a:t>1) је план реорганизације издејствован на </a:t>
            </a:r>
            <a:r>
              <a:rPr lang="sr-Cyrl-RS" dirty="0" err="1" smtClean="0"/>
              <a:t>преваран</a:t>
            </a:r>
            <a:r>
              <a:rPr lang="sr-Cyrl-RS" dirty="0" smtClean="0"/>
              <a:t> или незаконит начин;</a:t>
            </a:r>
          </a:p>
          <a:p>
            <a:pPr marL="0" indent="0" algn="just">
              <a:buNone/>
            </a:pPr>
            <a:r>
              <a:rPr lang="sr-Cyrl-RS" dirty="0" smtClean="0"/>
              <a:t>2) стечајни дужник не поступа по плану или поступа супротно плану реорганизације ако се тиме битно угрожава спровођење плана реорганизације или ако је такво поступање, односно </a:t>
            </a:r>
            <a:r>
              <a:rPr lang="sr-Cyrl-RS" dirty="0" err="1" smtClean="0"/>
              <a:t>непоступање</a:t>
            </a:r>
            <a:r>
              <a:rPr lang="sr-Cyrl-RS" dirty="0" smtClean="0"/>
              <a:t> планом реорганизације утврђено као стечајни разлог.</a:t>
            </a:r>
          </a:p>
          <a:p>
            <a:pPr marL="0" indent="0" algn="just">
              <a:buNone/>
            </a:pPr>
            <a:endParaRPr lang="sr-Cyrl-RS" dirty="0"/>
          </a:p>
        </p:txBody>
      </p:sp>
      <p:sp>
        <p:nvSpPr>
          <p:cNvPr id="4" name="Rectangle 3">
            <a:extLst>
              <a:ext uri="{FF2B5EF4-FFF2-40B4-BE49-F238E27FC236}">
                <a16:creationId xmlns:a16="http://schemas.microsoft.com/office/drawing/2014/main" id="{596554F4-6EF0-7C6F-0004-3302E117D2A7}"/>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094B89F-A5CC-97C7-EEF4-04FDA932B67E}"/>
              </a:ext>
            </a:extLst>
          </p:cNvPr>
          <p:cNvSpPr txBox="1"/>
          <p:nvPr/>
        </p:nvSpPr>
        <p:spPr>
          <a:xfrm>
            <a:off x="2968484" y="6515791"/>
            <a:ext cx="5653279" cy="307777"/>
          </a:xfrm>
          <a:prstGeom prst="rect">
            <a:avLst/>
          </a:prstGeom>
          <a:noFill/>
        </p:spPr>
        <p:txBody>
          <a:bodyPr wrap="none" rtlCol="0">
            <a:spAutoFit/>
          </a:bodyPr>
          <a:lstStyle/>
          <a:p>
            <a:pPr algn="ctr"/>
            <a:r>
              <a:rPr lang="sr-Cyrl-RS" sz="1400" b="1" dirty="0">
                <a:solidFill>
                  <a:srgbClr val="E41A1F"/>
                </a:solidFill>
              </a:rPr>
              <a:t>СЕМИНАР </a:t>
            </a:r>
            <a:r>
              <a:rPr lang="sr-Cyrl-RS" sz="1400" b="1" dirty="0">
                <a:solidFill>
                  <a:schemeClr val="bg1">
                    <a:lumMod val="95000"/>
                  </a:schemeClr>
                </a:solidFill>
              </a:rPr>
              <a:t>АКТУЕЛНА 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52944FC7-62A9-A84C-59CD-E15B6639508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578A3555-2BF7-630D-0FB0-63B8AB095528}"/>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21</a:t>
            </a:fld>
            <a:endParaRPr lang="en-US"/>
          </a:p>
        </p:txBody>
      </p:sp>
    </p:spTree>
    <p:extLst>
      <p:ext uri="{BB962C8B-B14F-4D97-AF65-F5344CB8AC3E}">
        <p14:creationId xmlns:p14="http://schemas.microsoft.com/office/powerpoint/2010/main" val="40011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8FDE03-11EB-718D-E364-C20C9A3C6A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87C33D-E2B7-623A-1049-6B39A64EF953}"/>
              </a:ext>
            </a:extLst>
          </p:cNvPr>
          <p:cNvSpPr>
            <a:spLocks noGrp="1"/>
          </p:cNvSpPr>
          <p:nvPr>
            <p:ph type="title"/>
          </p:nvPr>
        </p:nvSpPr>
        <p:spPr>
          <a:xfrm>
            <a:off x="246017" y="160540"/>
            <a:ext cx="10622279" cy="955992"/>
          </a:xfrm>
        </p:spPr>
        <p:txBody>
          <a:bodyPr>
            <a:normAutofit fontScale="90000"/>
          </a:bodyPr>
          <a:lstStyle/>
          <a:p>
            <a:r>
              <a:rPr lang="sr-Cyrl-RS" dirty="0" smtClean="0"/>
              <a:t/>
            </a:r>
            <a:br>
              <a:rPr lang="sr-Cyrl-RS" dirty="0" smtClean="0"/>
            </a:br>
            <a:r>
              <a:rPr lang="sr-Cyrl-RS" dirty="0" smtClean="0"/>
              <a:t>ДЕОБА</a:t>
            </a:r>
            <a:r>
              <a:rPr lang="en-GB" dirty="0"/>
              <a:t/>
            </a:r>
            <a:br>
              <a:rPr lang="en-GB" dirty="0"/>
            </a:br>
            <a:endParaRPr lang="en-US" dirty="0"/>
          </a:p>
        </p:txBody>
      </p:sp>
      <p:sp>
        <p:nvSpPr>
          <p:cNvPr id="3" name="Content Placeholder 2">
            <a:extLst>
              <a:ext uri="{FF2B5EF4-FFF2-40B4-BE49-F238E27FC236}">
                <a16:creationId xmlns:a16="http://schemas.microsoft.com/office/drawing/2014/main" id="{9F2136DB-BBF2-C3C1-A2FC-F2B9F916DF9B}"/>
              </a:ext>
            </a:extLst>
          </p:cNvPr>
          <p:cNvSpPr>
            <a:spLocks noGrp="1"/>
          </p:cNvSpPr>
          <p:nvPr>
            <p:ph idx="1"/>
          </p:nvPr>
        </p:nvSpPr>
        <p:spPr>
          <a:xfrm>
            <a:off x="246018" y="1474682"/>
            <a:ext cx="11711520" cy="4791361"/>
          </a:xfrm>
        </p:spPr>
        <p:txBody>
          <a:bodyPr>
            <a:normAutofit/>
          </a:bodyPr>
          <a:lstStyle/>
          <a:p>
            <a:pPr lvl="0" algn="just"/>
            <a:r>
              <a:rPr lang="sr-Cyrl-RS" dirty="0"/>
              <a:t>Стечајна маса за поделу стечајним повериоцима (деобна маса)</a:t>
            </a:r>
            <a:endParaRPr lang="en-GB" dirty="0"/>
          </a:p>
          <a:p>
            <a:pPr lvl="0" algn="just"/>
            <a:r>
              <a:rPr lang="sr-Cyrl-RS" dirty="0"/>
              <a:t>Делимична деоба, главна деоба, завршна деоба, накнадна деоба</a:t>
            </a:r>
            <a:endParaRPr lang="en-GB" dirty="0"/>
          </a:p>
          <a:p>
            <a:pPr lvl="0" algn="just"/>
            <a:r>
              <a:rPr lang="sr-Cyrl-RS" dirty="0"/>
              <a:t>Нацрт решења за главну деобу</a:t>
            </a:r>
            <a:endParaRPr lang="en-GB" dirty="0"/>
          </a:p>
          <a:p>
            <a:pPr lvl="0" algn="just"/>
            <a:r>
              <a:rPr lang="sr-Cyrl-RS" dirty="0"/>
              <a:t>Решење  о главној деоби</a:t>
            </a:r>
            <a:endParaRPr lang="en-GB" dirty="0"/>
          </a:p>
          <a:p>
            <a:pPr marL="0" indent="0" algn="just">
              <a:buNone/>
            </a:pPr>
            <a:endParaRPr lang="en-US" dirty="0"/>
          </a:p>
        </p:txBody>
      </p:sp>
      <p:sp>
        <p:nvSpPr>
          <p:cNvPr id="4" name="Rectangle 3">
            <a:extLst>
              <a:ext uri="{FF2B5EF4-FFF2-40B4-BE49-F238E27FC236}">
                <a16:creationId xmlns:a16="http://schemas.microsoft.com/office/drawing/2014/main" id="{215E2D98-81CE-8C2D-E18C-EE2121B0FB5D}"/>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5BEB9440-1C28-F6C2-2CC8-D5509F2A79B6}"/>
              </a:ext>
            </a:extLst>
          </p:cNvPr>
          <p:cNvSpPr txBox="1"/>
          <p:nvPr/>
        </p:nvSpPr>
        <p:spPr>
          <a:xfrm>
            <a:off x="2968484" y="6515791"/>
            <a:ext cx="5653279" cy="307777"/>
          </a:xfrm>
          <a:prstGeom prst="rect">
            <a:avLst/>
          </a:prstGeom>
          <a:noFill/>
        </p:spPr>
        <p:txBody>
          <a:bodyPr wrap="none" rtlCol="0">
            <a:spAutoFit/>
          </a:bodyPr>
          <a:lstStyle/>
          <a:p>
            <a:pPr algn="ctr"/>
            <a:r>
              <a:rPr lang="sr-Cyrl-RS" sz="1400" b="1" dirty="0">
                <a:solidFill>
                  <a:srgbClr val="E41A1F"/>
                </a:solidFill>
              </a:rPr>
              <a:t>СЕМИНАР </a:t>
            </a:r>
            <a:r>
              <a:rPr lang="sr-Cyrl-RS" sz="1400" b="1" dirty="0">
                <a:solidFill>
                  <a:schemeClr val="bg1">
                    <a:lumMod val="95000"/>
                  </a:schemeClr>
                </a:solidFill>
              </a:rPr>
              <a:t>АКТУЕЛНА 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4571E563-E0F2-93B3-C336-0A8566EB0500}"/>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81A8C18C-D0B5-92F8-F9C2-36A30819989F}"/>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3</a:t>
            </a:fld>
            <a:endParaRPr lang="en-US"/>
          </a:p>
        </p:txBody>
      </p:sp>
    </p:spTree>
    <p:extLst>
      <p:ext uri="{BB962C8B-B14F-4D97-AF65-F5344CB8AC3E}">
        <p14:creationId xmlns:p14="http://schemas.microsoft.com/office/powerpoint/2010/main" val="10308711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4423FD-83DB-D8F4-4761-25BBF7FC92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C20093-EAA3-458D-D95D-913E7C6AFC03}"/>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2A2F4245-F986-8F5C-2BD9-D66E9D949F9B}"/>
              </a:ext>
            </a:extLst>
          </p:cNvPr>
          <p:cNvSpPr>
            <a:spLocks noGrp="1"/>
          </p:cNvSpPr>
          <p:nvPr>
            <p:ph idx="1"/>
          </p:nvPr>
        </p:nvSpPr>
        <p:spPr>
          <a:xfrm>
            <a:off x="246018" y="1423282"/>
            <a:ext cx="11711520" cy="4842761"/>
          </a:xfrm>
        </p:spPr>
        <p:txBody>
          <a:bodyPr>
            <a:noAutofit/>
          </a:bodyPr>
          <a:lstStyle/>
          <a:p>
            <a:pPr marL="0" indent="0" algn="just">
              <a:buNone/>
            </a:pPr>
            <a:r>
              <a:rPr lang="sr-Cyrl-RS" sz="1600" b="1" dirty="0" smtClean="0"/>
              <a:t>50. Питање:</a:t>
            </a:r>
            <a:endParaRPr lang="sr-Cyrl-RS" sz="1600" dirty="0" smtClean="0"/>
          </a:p>
          <a:p>
            <a:pPr marL="0" lvl="0" indent="0" algn="just">
              <a:buNone/>
            </a:pPr>
            <a:r>
              <a:rPr lang="sr-Cyrl-RS" sz="1600" b="1" dirty="0" smtClean="0"/>
              <a:t>Да ли изрека решења о главној деоби треба да садржи само податке наведене у члану 139. став 3. Закона о стечају, дакле само коначну листу свих потраживања, износ и исплатни ред свих потраживања итд. без навођења других података садржаних у нацрту стечајног управника као што су преглед прилива, одлива, намирених и </a:t>
            </a:r>
            <a:r>
              <a:rPr lang="sr-Cyrl-RS" sz="1600" b="1" dirty="0" err="1" smtClean="0"/>
              <a:t>ненамирених</a:t>
            </a:r>
            <a:r>
              <a:rPr lang="sr-Cyrl-RS" sz="1600" b="1" dirty="0" smtClean="0"/>
              <a:t> трошкова и обавеза стечајне масе, резервисана средства за трошкове стечајног поступка, итд.</a:t>
            </a:r>
            <a:endParaRPr lang="sr-Cyrl-RS" sz="1600" dirty="0" smtClean="0"/>
          </a:p>
          <a:p>
            <a:pPr marL="0" indent="0" algn="just">
              <a:buNone/>
            </a:pPr>
            <a:r>
              <a:rPr lang="sr-Cyrl-RS" sz="1600" b="1" dirty="0" smtClean="0"/>
              <a:t>Одговор:</a:t>
            </a:r>
            <a:endParaRPr lang="sr-Cyrl-RS" sz="1600" dirty="0" smtClean="0"/>
          </a:p>
          <a:p>
            <a:pPr marL="0" indent="0" algn="just">
              <a:buNone/>
            </a:pPr>
            <a:r>
              <a:rPr lang="sr-Cyrl-RS" sz="1600" dirty="0" smtClean="0"/>
              <a:t>Према члану 139. став 3. Закона о стечају нацрт за главну деобу садржи следеће податке:</a:t>
            </a:r>
          </a:p>
          <a:p>
            <a:pPr marL="0" indent="0" algn="just">
              <a:buNone/>
            </a:pPr>
            <a:r>
              <a:rPr lang="sr-Cyrl-RS" sz="1600" dirty="0" smtClean="0"/>
              <a:t>1) коначну листу свих потраживања из члана 114. Закона о стечају, укључујући и потраживања која су утврђена након испитног рочишта у поступку </a:t>
            </a:r>
            <a:r>
              <a:rPr lang="sr-Cyrl-RS" sz="1600" dirty="0" err="1" smtClean="0"/>
              <a:t>медијације</a:t>
            </a:r>
            <a:r>
              <a:rPr lang="sr-Cyrl-RS" sz="1600" dirty="0" smtClean="0"/>
              <a:t> или парничном поступку;</a:t>
            </a:r>
          </a:p>
          <a:p>
            <a:pPr marL="0" indent="0" algn="just">
              <a:buNone/>
            </a:pPr>
            <a:r>
              <a:rPr lang="sr-Cyrl-RS" sz="1600" dirty="0" smtClean="0"/>
              <a:t>2) износ сваког потраживања;</a:t>
            </a:r>
          </a:p>
          <a:p>
            <a:pPr marL="0" indent="0" algn="just">
              <a:buNone/>
            </a:pPr>
            <a:r>
              <a:rPr lang="sr-Cyrl-RS" sz="1600" dirty="0" smtClean="0"/>
              <a:t>3) исплатни ред потраживања;</a:t>
            </a:r>
          </a:p>
          <a:p>
            <a:pPr marL="0" indent="0" algn="just">
              <a:buNone/>
            </a:pPr>
            <a:r>
              <a:rPr lang="sr-Cyrl-RS" sz="1600" dirty="0" smtClean="0"/>
              <a:t>4) износ стечајне масе који ће се расподелити стечајним повериоцима, као и проценат намирења стечајних поверилаца;</a:t>
            </a:r>
          </a:p>
          <a:p>
            <a:pPr marL="0" indent="0" algn="just">
              <a:buNone/>
            </a:pPr>
            <a:r>
              <a:rPr lang="sr-Cyrl-RS" sz="1600" dirty="0" smtClean="0"/>
              <a:t>4а) износ средстава резервисаних за исплату повериоцима за случај накнадних пријава потраживања из члана 130. став 2. овог закона;</a:t>
            </a:r>
          </a:p>
          <a:p>
            <a:pPr marL="0" indent="0" algn="just">
              <a:buNone/>
            </a:pPr>
            <a:r>
              <a:rPr lang="sr-Cyrl-RS" sz="1600" dirty="0" smtClean="0"/>
              <a:t>5) начин расподеле вишка деобне масе ако је очигледно да постоји такав вишак.</a:t>
            </a:r>
          </a:p>
          <a:p>
            <a:pPr marL="0" indent="0" algn="just">
              <a:buNone/>
            </a:pPr>
            <a:endParaRPr lang="sr-Cyrl-RS" sz="1600" dirty="0"/>
          </a:p>
        </p:txBody>
      </p:sp>
      <p:sp>
        <p:nvSpPr>
          <p:cNvPr id="4" name="Rectangle 3">
            <a:extLst>
              <a:ext uri="{FF2B5EF4-FFF2-40B4-BE49-F238E27FC236}">
                <a16:creationId xmlns:a16="http://schemas.microsoft.com/office/drawing/2014/main" id="{CC602A80-B9F2-47D5-397B-F1576D480C80}"/>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89701298-EE52-9FCB-999C-8843F93639FA}"/>
              </a:ext>
            </a:extLst>
          </p:cNvPr>
          <p:cNvSpPr txBox="1"/>
          <p:nvPr/>
        </p:nvSpPr>
        <p:spPr>
          <a:xfrm>
            <a:off x="2968484" y="6515791"/>
            <a:ext cx="5653279" cy="307777"/>
          </a:xfrm>
          <a:prstGeom prst="rect">
            <a:avLst/>
          </a:prstGeom>
          <a:noFill/>
        </p:spPr>
        <p:txBody>
          <a:bodyPr wrap="none" rtlCol="0">
            <a:spAutoFit/>
          </a:bodyPr>
          <a:lstStyle/>
          <a:p>
            <a:pPr algn="ctr"/>
            <a:r>
              <a:rPr lang="sr-Cyrl-RS" sz="1400" b="1" dirty="0">
                <a:solidFill>
                  <a:srgbClr val="E41A1F"/>
                </a:solidFill>
              </a:rPr>
              <a:t>СЕМИНАР </a:t>
            </a:r>
            <a:r>
              <a:rPr lang="sr-Cyrl-RS" sz="1400" b="1" dirty="0">
                <a:solidFill>
                  <a:schemeClr val="bg1">
                    <a:lumMod val="95000"/>
                  </a:schemeClr>
                </a:solidFill>
              </a:rPr>
              <a:t>АКТУЕЛНА 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5C8BB1A7-9809-3D96-1146-A312057B59E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EB6A33F1-45D5-9F16-3614-2FBBC7E33009}"/>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4</a:t>
            </a:fld>
            <a:endParaRPr lang="en-US"/>
          </a:p>
        </p:txBody>
      </p:sp>
    </p:spTree>
    <p:extLst>
      <p:ext uri="{BB962C8B-B14F-4D97-AF65-F5344CB8AC3E}">
        <p14:creationId xmlns:p14="http://schemas.microsoft.com/office/powerpoint/2010/main" val="2228494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3CEED6-55BB-BBFA-FF9A-C0940FB3FB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F434EC1-B075-3359-44A2-BCAFAD59E3E4}"/>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83639DC0-15EE-E0F9-109D-178A647E3839}"/>
              </a:ext>
            </a:extLst>
          </p:cNvPr>
          <p:cNvSpPr>
            <a:spLocks noGrp="1"/>
          </p:cNvSpPr>
          <p:nvPr>
            <p:ph idx="1"/>
          </p:nvPr>
        </p:nvSpPr>
        <p:spPr>
          <a:xfrm>
            <a:off x="246018" y="1474682"/>
            <a:ext cx="11711520" cy="4791361"/>
          </a:xfrm>
        </p:spPr>
        <p:txBody>
          <a:bodyPr>
            <a:normAutofit fontScale="62500" lnSpcReduction="20000"/>
          </a:bodyPr>
          <a:lstStyle/>
          <a:p>
            <a:pPr marL="0" indent="0" algn="just">
              <a:buNone/>
            </a:pPr>
            <a:r>
              <a:rPr lang="sr-Cyrl-RS" dirty="0"/>
              <a:t>Коначна листа свих пријављених потраживања сачињава се на испитном рочишту, а стечајни судија закључком усваја коначну листу на основу листе потраживања коју је саставио стечајни управник и на основу измена унетих на рочишту.</a:t>
            </a:r>
            <a:endParaRPr lang="en-GB" dirty="0"/>
          </a:p>
          <a:p>
            <a:pPr marL="0" indent="0" algn="just">
              <a:buNone/>
            </a:pPr>
            <a:r>
              <a:rPr lang="sr-Cyrl-RS" dirty="0"/>
              <a:t>Преглед прилива и одлива средстава током стечајног поступка није саставни део изреке решења о главној деоби, али треба да се нађе у образложењу решења о главној деоби. Исто се односи на намирене и неисплаћене трошкове стечајног поступка.</a:t>
            </a:r>
            <a:endParaRPr lang="en-GB" dirty="0"/>
          </a:p>
          <a:p>
            <a:pPr marL="0" indent="0" algn="just">
              <a:buNone/>
            </a:pPr>
            <a:r>
              <a:rPr lang="sr-Cyrl-RS" dirty="0"/>
              <a:t>Резервисана средства за исплату повериоцима такође су део изреке решења о главној деоби. Резервисана средства за трошкове и обавезе стечајне масе могу, а и не морају бити саставни део изреке, али су свакако део образложења.</a:t>
            </a:r>
            <a:endParaRPr lang="en-GB" dirty="0"/>
          </a:p>
          <a:p>
            <a:pPr marL="0" indent="0" algn="just">
              <a:buNone/>
            </a:pPr>
            <a:r>
              <a:rPr lang="sr-Cyrl-RS" dirty="0"/>
              <a:t>Из наведеног произлази да приликом достављања нацрта решења за главну деобу стечајни управник је дужан да достави и писано изјашњење – извештај који у себи садржи све што је утицало да се средства добијена уновчењем стечајне масе расподеле на начин како је то предложено нацртом решења за главну деобу. </a:t>
            </a:r>
            <a:endParaRPr lang="en-GB" dirty="0"/>
          </a:p>
          <a:p>
            <a:pPr marL="0" indent="0" algn="just">
              <a:buNone/>
            </a:pPr>
            <a:r>
              <a:rPr lang="sr-Cyrl-RS" dirty="0"/>
              <a:t> </a:t>
            </a:r>
            <a:endParaRPr lang="en-GB" dirty="0"/>
          </a:p>
          <a:p>
            <a:pPr marL="0" indent="0" algn="just">
              <a:buNone/>
            </a:pPr>
            <a:r>
              <a:rPr lang="sr-Cyrl-RS" dirty="0"/>
              <a:t>Стога то образложење нацрта решења за главну деобу, мора у себи садржати преглед прилива, одлива утрошених средстава за намирење трошкова, </a:t>
            </a:r>
            <a:r>
              <a:rPr lang="sr-Cyrl-RS" dirty="0" err="1"/>
              <a:t>ненамирених</a:t>
            </a:r>
            <a:r>
              <a:rPr lang="sr-Cyrl-RS" dirty="0"/>
              <a:t> трошкова, обавезе стечајне масе, средства која су резервисана за трошкове стечајног поступка. Треба напоменути да средства резервисана за намирење поверилаца чија су потраживања оспорена се морају заједно са тим повериоцем и његовим потраживањем наћи у изреци решења о главној деоби. Извештај који уз нацрт решења за главну деобу стечајни управник доставља одбору поверилаца и стечајном судији, практично служи за оцену да ли је нацрт решења за главну деобу у свему сачињен у складу са расположивим средствима.</a:t>
            </a:r>
            <a:endParaRPr lang="en-GB" dirty="0"/>
          </a:p>
          <a:p>
            <a:pPr marL="0" indent="0" algn="just">
              <a:buNone/>
            </a:pPr>
            <a:endParaRPr lang="en-US" dirty="0"/>
          </a:p>
        </p:txBody>
      </p:sp>
      <p:sp>
        <p:nvSpPr>
          <p:cNvPr id="4" name="Rectangle 3">
            <a:extLst>
              <a:ext uri="{FF2B5EF4-FFF2-40B4-BE49-F238E27FC236}">
                <a16:creationId xmlns:a16="http://schemas.microsoft.com/office/drawing/2014/main" id="{9F8528B7-2854-9F87-5E6A-98FF53605865}"/>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F08E9E8B-AC7E-8D22-424B-933848F3AB21}"/>
              </a:ext>
            </a:extLst>
          </p:cNvPr>
          <p:cNvSpPr txBox="1"/>
          <p:nvPr/>
        </p:nvSpPr>
        <p:spPr>
          <a:xfrm>
            <a:off x="2968484" y="6515791"/>
            <a:ext cx="5653279" cy="307777"/>
          </a:xfrm>
          <a:prstGeom prst="rect">
            <a:avLst/>
          </a:prstGeom>
          <a:noFill/>
        </p:spPr>
        <p:txBody>
          <a:bodyPr wrap="none" rtlCol="0">
            <a:spAutoFit/>
          </a:bodyPr>
          <a:lstStyle/>
          <a:p>
            <a:pPr algn="ctr"/>
            <a:r>
              <a:rPr lang="sr-Cyrl-RS" sz="1400" b="1" dirty="0">
                <a:solidFill>
                  <a:srgbClr val="E41A1F"/>
                </a:solidFill>
              </a:rPr>
              <a:t>СЕМИНАР </a:t>
            </a:r>
            <a:r>
              <a:rPr lang="sr-Cyrl-RS" sz="1400" b="1" dirty="0">
                <a:solidFill>
                  <a:schemeClr val="bg1">
                    <a:lumMod val="95000"/>
                  </a:schemeClr>
                </a:solidFill>
              </a:rPr>
              <a:t>АКТУЕЛНА 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07ECE782-0D4F-2DDA-7089-1BA4331783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8487E91D-F54C-BC88-1EBC-6702C8A70AEB}"/>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5</a:t>
            </a:fld>
            <a:endParaRPr lang="en-US"/>
          </a:p>
        </p:txBody>
      </p:sp>
    </p:spTree>
    <p:extLst>
      <p:ext uri="{BB962C8B-B14F-4D97-AF65-F5344CB8AC3E}">
        <p14:creationId xmlns:p14="http://schemas.microsoft.com/office/powerpoint/2010/main" val="11202741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2E91A5-60EC-741C-21E7-3FE9CC3F17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1A6C50-5082-3320-AF86-121DD3E6AFC2}"/>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EA132C71-5AFA-10B8-7975-D614A9F20ED5}"/>
              </a:ext>
            </a:extLst>
          </p:cNvPr>
          <p:cNvSpPr>
            <a:spLocks noGrp="1"/>
          </p:cNvSpPr>
          <p:nvPr>
            <p:ph idx="1"/>
          </p:nvPr>
        </p:nvSpPr>
        <p:spPr>
          <a:xfrm>
            <a:off x="246018" y="1474682"/>
            <a:ext cx="11711520" cy="4791361"/>
          </a:xfrm>
        </p:spPr>
        <p:txBody>
          <a:bodyPr>
            <a:normAutofit fontScale="70000" lnSpcReduction="20000"/>
          </a:bodyPr>
          <a:lstStyle/>
          <a:p>
            <a:pPr lvl="0" algn="just">
              <a:buFontTx/>
              <a:buChar char="-"/>
            </a:pPr>
            <a:r>
              <a:rPr lang="sr-Cyrl-RS" dirty="0" smtClean="0"/>
              <a:t>Поступање </a:t>
            </a:r>
            <a:r>
              <a:rPr lang="sr-Cyrl-RS" dirty="0"/>
              <a:t>са вишком деобне </a:t>
            </a:r>
            <a:r>
              <a:rPr lang="sr-Cyrl-RS" dirty="0" smtClean="0"/>
              <a:t>масе</a:t>
            </a:r>
          </a:p>
          <a:p>
            <a:pPr lvl="0" algn="just">
              <a:buFontTx/>
              <a:buChar char="-"/>
            </a:pPr>
            <a:endParaRPr lang="sr-Cyrl-RS" dirty="0"/>
          </a:p>
          <a:p>
            <a:pPr algn="just"/>
            <a:r>
              <a:rPr lang="sr-Cyrl-RS" dirty="0" smtClean="0"/>
              <a:t>Закључење стечајног поступка</a:t>
            </a:r>
          </a:p>
          <a:p>
            <a:pPr algn="just"/>
            <a:r>
              <a:rPr lang="sr-Cyrl-RS" dirty="0" smtClean="0"/>
              <a:t>Спровођење накнадне деобе</a:t>
            </a:r>
          </a:p>
          <a:p>
            <a:pPr algn="just"/>
            <a:endParaRPr lang="sr-Cyrl-RS" b="1" dirty="0" smtClean="0"/>
          </a:p>
          <a:p>
            <a:pPr algn="just"/>
            <a:r>
              <a:rPr lang="sr-Cyrl-RS" b="1" dirty="0" smtClean="0"/>
              <a:t>58. Питање:</a:t>
            </a:r>
            <a:endParaRPr lang="sr-Cyrl-RS" dirty="0" smtClean="0"/>
          </a:p>
          <a:p>
            <a:pPr marL="0" indent="0" algn="just">
              <a:buNone/>
            </a:pPr>
            <a:r>
              <a:rPr lang="sr-Cyrl-RS" b="1" dirty="0" smtClean="0"/>
              <a:t>Како одредити награду стечајном управнику у поступку поводом накнадно пронађене имовине? Да ли треба правити разлику између ситуације када је стечајни управник исто лице које је било именовано у стечајном поступку пре закључења стечајног поступка над стечајним дужником и ситуације када је за накнадно пронађену имовину именован други стечајни управник?</a:t>
            </a:r>
          </a:p>
          <a:p>
            <a:pPr marL="0" indent="0" algn="just">
              <a:buNone/>
            </a:pPr>
            <a:r>
              <a:rPr lang="sr-Cyrl-RS" b="1" dirty="0" smtClean="0"/>
              <a:t>Одговор</a:t>
            </a:r>
            <a:r>
              <a:rPr lang="sr-Cyrl-RS" b="1" dirty="0"/>
              <a:t>:</a:t>
            </a:r>
            <a:endParaRPr lang="sr-Cyrl-RS" dirty="0"/>
          </a:p>
          <a:p>
            <a:pPr marL="0" indent="0" algn="just">
              <a:buNone/>
            </a:pPr>
            <a:r>
              <a:rPr lang="sr-Cyrl-RS" dirty="0"/>
              <a:t>Висина награде стечајног управника у  стечајном поступку утврђује се на основу критеријума прописаних Правилником о основама и мерилима за одређивање награде за рад и накнаде трошкове стечајних управника („Службени гласник РС“, бр. 1/2011 и 10/2012).</a:t>
            </a:r>
          </a:p>
          <a:p>
            <a:pPr algn="just"/>
            <a:endParaRPr lang="sr-Cyrl-RS" dirty="0" smtClean="0"/>
          </a:p>
          <a:p>
            <a:pPr marL="0" indent="0" algn="just">
              <a:buNone/>
            </a:pPr>
            <a:r>
              <a:rPr lang="sr-Cyrl-RS" b="1" dirty="0" smtClean="0"/>
              <a:t> </a:t>
            </a:r>
            <a:endParaRPr lang="sr-Cyrl-RS" dirty="0" smtClean="0"/>
          </a:p>
          <a:p>
            <a:pPr algn="just"/>
            <a:endParaRPr lang="sr-Cyrl-RS" dirty="0" smtClean="0"/>
          </a:p>
          <a:p>
            <a:pPr marL="0" indent="0" algn="just">
              <a:buNone/>
            </a:pPr>
            <a:endParaRPr lang="sr-Cyrl-RS" dirty="0"/>
          </a:p>
        </p:txBody>
      </p:sp>
      <p:sp>
        <p:nvSpPr>
          <p:cNvPr id="4" name="Rectangle 3">
            <a:extLst>
              <a:ext uri="{FF2B5EF4-FFF2-40B4-BE49-F238E27FC236}">
                <a16:creationId xmlns:a16="http://schemas.microsoft.com/office/drawing/2014/main" id="{596554F4-6EF0-7C6F-0004-3302E117D2A7}"/>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094B89F-A5CC-97C7-EEF4-04FDA932B67E}"/>
              </a:ext>
            </a:extLst>
          </p:cNvPr>
          <p:cNvSpPr txBox="1"/>
          <p:nvPr/>
        </p:nvSpPr>
        <p:spPr>
          <a:xfrm>
            <a:off x="2968484" y="6515791"/>
            <a:ext cx="5653279" cy="307777"/>
          </a:xfrm>
          <a:prstGeom prst="rect">
            <a:avLst/>
          </a:prstGeom>
          <a:noFill/>
        </p:spPr>
        <p:txBody>
          <a:bodyPr wrap="none" rtlCol="0">
            <a:spAutoFit/>
          </a:bodyPr>
          <a:lstStyle/>
          <a:p>
            <a:pPr algn="ctr"/>
            <a:r>
              <a:rPr lang="sr-Cyrl-RS" sz="1400" b="1" dirty="0">
                <a:solidFill>
                  <a:srgbClr val="E41A1F"/>
                </a:solidFill>
              </a:rPr>
              <a:t>СЕМИНАР </a:t>
            </a:r>
            <a:r>
              <a:rPr lang="sr-Cyrl-RS" sz="1400" b="1" dirty="0">
                <a:solidFill>
                  <a:schemeClr val="bg1">
                    <a:lumMod val="95000"/>
                  </a:schemeClr>
                </a:solidFill>
              </a:rPr>
              <a:t>АКТУЕЛНА 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52944FC7-62A9-A84C-59CD-E15B6639508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578A3555-2BF7-630D-0FB0-63B8AB095528}"/>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6</a:t>
            </a:fld>
            <a:endParaRPr lang="en-US"/>
          </a:p>
        </p:txBody>
      </p:sp>
    </p:spTree>
    <p:extLst>
      <p:ext uri="{BB962C8B-B14F-4D97-AF65-F5344CB8AC3E}">
        <p14:creationId xmlns:p14="http://schemas.microsoft.com/office/powerpoint/2010/main" val="1076569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2E91A5-60EC-741C-21E7-3FE9CC3F17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1A6C50-5082-3320-AF86-121DD3E6AFC2}"/>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EA132C71-5AFA-10B8-7975-D614A9F20ED5}"/>
              </a:ext>
            </a:extLst>
          </p:cNvPr>
          <p:cNvSpPr>
            <a:spLocks noGrp="1"/>
          </p:cNvSpPr>
          <p:nvPr>
            <p:ph idx="1"/>
          </p:nvPr>
        </p:nvSpPr>
        <p:spPr>
          <a:xfrm>
            <a:off x="246018" y="1474682"/>
            <a:ext cx="11711520" cy="4791361"/>
          </a:xfrm>
        </p:spPr>
        <p:txBody>
          <a:bodyPr>
            <a:normAutofit fontScale="70000" lnSpcReduction="20000"/>
          </a:bodyPr>
          <a:lstStyle/>
          <a:p>
            <a:pPr algn="just"/>
            <a:r>
              <a:rPr lang="sr-Cyrl-RS" dirty="0" smtClean="0"/>
              <a:t>Наведено недвосмислено произлази из одредбе члана 149. став 6. Закона о стечају којим је прописано да стечајни управник има право на награду за рад у случају продаје накнадно пронађене имовине и намирења поверилаца из остварених средстава. Награда се обрачунава у складу са основама и мерилима из члана 34. став 2. Закона о стечају. Члан 34. став 2. Закона о стечају прописује да коначну висину награде и накнаде трошкова одређује стечајни судија у време закључења стечајног поступка, у складу са основама и мерилима за одређивање висине награде, док је ставом 8. ове одредбе прописано да министар ближе прописује основе и мерила за одређивање висине награде и накнаде трошкова стечајног управника. То је управо поменути Правилник о основама и мерилима за одређивање награде за рад и накнаде трошкова стечајних управника. Како овај Правилник не дефинише посебну награду која припада стечајном управнику у случају накнадне деобе, то висину награде треба одредити према проценту намирења поверилаца имајући у виду проценат намирења пре закључења стечајног поступка, односно у време закључења стечајног поступка (укупни проценат намирења по основу главне деобе и завршне деобе) који се увећава за проценат намирења стечајних поверилаца по основу накнадне деобе. На тако добијену основицу за обрачун награде, а имајући у виду сада и укупан проценат намирења са накнадном деобом обрачунава се награда која би припала стечајном управнику да је проценат намирења остварен у време закључења стечајног поступка. Од тако добијеног износа одузима се износ награде који је исплаћен стечајном управнику и разлика представља награду стечајном управнику поводом спроведене накнадне деобе. Чињеница да исто лице није било стечајни управник у време закључења стечаја и спровођења накнадне деобе не утиче на начин и висину утврђивања награде стечајног управника.</a:t>
            </a:r>
            <a:endParaRPr lang="sr-Cyrl-RS" dirty="0"/>
          </a:p>
        </p:txBody>
      </p:sp>
      <p:sp>
        <p:nvSpPr>
          <p:cNvPr id="4" name="Rectangle 3">
            <a:extLst>
              <a:ext uri="{FF2B5EF4-FFF2-40B4-BE49-F238E27FC236}">
                <a16:creationId xmlns:a16="http://schemas.microsoft.com/office/drawing/2014/main" id="{596554F4-6EF0-7C6F-0004-3302E117D2A7}"/>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094B89F-A5CC-97C7-EEF4-04FDA932B67E}"/>
              </a:ext>
            </a:extLst>
          </p:cNvPr>
          <p:cNvSpPr txBox="1"/>
          <p:nvPr/>
        </p:nvSpPr>
        <p:spPr>
          <a:xfrm>
            <a:off x="2968484" y="6515791"/>
            <a:ext cx="5653279" cy="307777"/>
          </a:xfrm>
          <a:prstGeom prst="rect">
            <a:avLst/>
          </a:prstGeom>
          <a:noFill/>
        </p:spPr>
        <p:txBody>
          <a:bodyPr wrap="none" rtlCol="0">
            <a:spAutoFit/>
          </a:bodyPr>
          <a:lstStyle/>
          <a:p>
            <a:pPr algn="ctr"/>
            <a:r>
              <a:rPr lang="sr-Cyrl-RS" sz="1400" b="1" dirty="0">
                <a:solidFill>
                  <a:srgbClr val="E41A1F"/>
                </a:solidFill>
              </a:rPr>
              <a:t>СЕМИНАР </a:t>
            </a:r>
            <a:r>
              <a:rPr lang="sr-Cyrl-RS" sz="1400" b="1" dirty="0">
                <a:solidFill>
                  <a:schemeClr val="bg1">
                    <a:lumMod val="95000"/>
                  </a:schemeClr>
                </a:solidFill>
              </a:rPr>
              <a:t>АКТУЕЛНА 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52944FC7-62A9-A84C-59CD-E15B6639508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578A3555-2BF7-630D-0FB0-63B8AB095528}"/>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7</a:t>
            </a:fld>
            <a:endParaRPr lang="en-US"/>
          </a:p>
        </p:txBody>
      </p:sp>
    </p:spTree>
    <p:extLst>
      <p:ext uri="{BB962C8B-B14F-4D97-AF65-F5344CB8AC3E}">
        <p14:creationId xmlns:p14="http://schemas.microsoft.com/office/powerpoint/2010/main" val="35337971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2E91A5-60EC-741C-21E7-3FE9CC3F17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1A6C50-5082-3320-AF86-121DD3E6AFC2}"/>
              </a:ext>
            </a:extLst>
          </p:cNvPr>
          <p:cNvSpPr>
            <a:spLocks noGrp="1"/>
          </p:cNvSpPr>
          <p:nvPr>
            <p:ph type="title"/>
          </p:nvPr>
        </p:nvSpPr>
        <p:spPr>
          <a:xfrm>
            <a:off x="246017" y="160540"/>
            <a:ext cx="10622279" cy="955992"/>
          </a:xfrm>
        </p:spPr>
        <p:txBody>
          <a:bodyPr>
            <a:normAutofit fontScale="90000"/>
          </a:bodyPr>
          <a:lstStyle/>
          <a:p>
            <a:r>
              <a:rPr lang="sr-Cyrl-RS" dirty="0" smtClean="0"/>
              <a:t/>
            </a:r>
            <a:br>
              <a:rPr lang="sr-Cyrl-RS" dirty="0" smtClean="0"/>
            </a:br>
            <a:r>
              <a:rPr lang="sr-Cyrl-RS" dirty="0" smtClean="0"/>
              <a:t>РЕОРГАНИЗАЦИЈА</a:t>
            </a:r>
            <a:r>
              <a:rPr lang="en-GB" dirty="0"/>
              <a:t/>
            </a:r>
            <a:br>
              <a:rPr lang="en-GB" dirty="0"/>
            </a:br>
            <a:endParaRPr lang="en-US" dirty="0"/>
          </a:p>
        </p:txBody>
      </p:sp>
      <p:sp>
        <p:nvSpPr>
          <p:cNvPr id="3" name="Content Placeholder 2">
            <a:extLst>
              <a:ext uri="{FF2B5EF4-FFF2-40B4-BE49-F238E27FC236}">
                <a16:creationId xmlns:a16="http://schemas.microsoft.com/office/drawing/2014/main" id="{EA132C71-5AFA-10B8-7975-D614A9F20ED5}"/>
              </a:ext>
            </a:extLst>
          </p:cNvPr>
          <p:cNvSpPr>
            <a:spLocks noGrp="1"/>
          </p:cNvSpPr>
          <p:nvPr>
            <p:ph idx="1"/>
          </p:nvPr>
        </p:nvSpPr>
        <p:spPr>
          <a:xfrm>
            <a:off x="246018" y="1228310"/>
            <a:ext cx="11711520" cy="5037734"/>
          </a:xfrm>
        </p:spPr>
        <p:txBody>
          <a:bodyPr>
            <a:noAutofit/>
          </a:bodyPr>
          <a:lstStyle/>
          <a:p>
            <a:pPr algn="just"/>
            <a:endParaRPr lang="sr-Cyrl-RS" sz="2000" dirty="0" smtClean="0"/>
          </a:p>
          <a:p>
            <a:pPr algn="just"/>
            <a:r>
              <a:rPr lang="sr-Cyrl-RS" sz="2000" dirty="0" smtClean="0"/>
              <a:t>Реорганизација се спроводи ако се тиме обезбеђује повољније намирење поверилаца у односу на банкротство</a:t>
            </a:r>
          </a:p>
          <a:p>
            <a:pPr algn="just"/>
            <a:r>
              <a:rPr lang="sr-Cyrl-RS" sz="2000" dirty="0" smtClean="0"/>
              <a:t>Садржина плана</a:t>
            </a:r>
          </a:p>
          <a:p>
            <a:pPr marL="0" indent="0" algn="just">
              <a:buNone/>
            </a:pPr>
            <a:r>
              <a:rPr lang="sr-Cyrl-RS" sz="2000" dirty="0" smtClean="0"/>
              <a:t>1) кратак увод у којем су уопштено објашњени делатност коју стечајни дужник обавља и околности које су довеле до финансијских тешкоћа;</a:t>
            </a:r>
          </a:p>
          <a:p>
            <a:pPr marL="0" indent="0" algn="just">
              <a:buNone/>
            </a:pPr>
            <a:r>
              <a:rPr lang="sr-Cyrl-RS" sz="2000" dirty="0" smtClean="0"/>
              <a:t>2) </a:t>
            </a:r>
            <a:r>
              <a:rPr lang="sr-Cyrl-RS" sz="2000" b="1" dirty="0" smtClean="0"/>
              <a:t>попис мера и средстава за реализацију плана</a:t>
            </a:r>
            <a:r>
              <a:rPr lang="sr-Cyrl-RS" sz="2000" dirty="0" smtClean="0"/>
              <a:t>, као и детаљан опис мера које је потребно предузети и начин на који ће се реорганизација спровести;</a:t>
            </a:r>
          </a:p>
          <a:p>
            <a:pPr marL="0" indent="0" algn="just">
              <a:buNone/>
            </a:pPr>
            <a:r>
              <a:rPr lang="sr-Cyrl-RS" sz="2000" dirty="0" smtClean="0"/>
              <a:t>3) </a:t>
            </a:r>
            <a:r>
              <a:rPr lang="sr-Cyrl-RS" sz="2000" b="1" dirty="0" smtClean="0"/>
              <a:t>детаљну листу поверилаца са поделом на класе поверилаца и критеријуме на основу којих су класе формиране</a:t>
            </a:r>
            <a:r>
              <a:rPr lang="sr-Cyrl-RS" sz="2000" dirty="0" smtClean="0"/>
              <a:t>;</a:t>
            </a:r>
          </a:p>
          <a:p>
            <a:pPr marL="0" indent="0" algn="just">
              <a:buNone/>
            </a:pPr>
            <a:r>
              <a:rPr lang="sr-Cyrl-RS" sz="2000" dirty="0" smtClean="0"/>
              <a:t>4) висину новчаних износа или имовину која ће служити за потпуно или делимично намирење за сваку од класа поверилаца, као и средства резервисана за повериоце оспорених потраживања, начин измирења потраживања и временску динамику плаћања;</a:t>
            </a:r>
          </a:p>
          <a:p>
            <a:pPr marL="0" indent="0" algn="just">
              <a:buNone/>
            </a:pPr>
            <a:endParaRPr lang="sr-Cyrl-RS" sz="2000" dirty="0" smtClean="0"/>
          </a:p>
          <a:p>
            <a:pPr marL="0" indent="0" algn="just">
              <a:buNone/>
            </a:pPr>
            <a:endParaRPr lang="sr-Cyrl-RS" sz="2000" dirty="0"/>
          </a:p>
        </p:txBody>
      </p:sp>
      <p:sp>
        <p:nvSpPr>
          <p:cNvPr id="4" name="Rectangle 3">
            <a:extLst>
              <a:ext uri="{FF2B5EF4-FFF2-40B4-BE49-F238E27FC236}">
                <a16:creationId xmlns:a16="http://schemas.microsoft.com/office/drawing/2014/main" id="{596554F4-6EF0-7C6F-0004-3302E117D2A7}"/>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094B89F-A5CC-97C7-EEF4-04FDA932B67E}"/>
              </a:ext>
            </a:extLst>
          </p:cNvPr>
          <p:cNvSpPr txBox="1"/>
          <p:nvPr/>
        </p:nvSpPr>
        <p:spPr>
          <a:xfrm>
            <a:off x="2968484" y="6515791"/>
            <a:ext cx="5653279" cy="307777"/>
          </a:xfrm>
          <a:prstGeom prst="rect">
            <a:avLst/>
          </a:prstGeom>
          <a:noFill/>
        </p:spPr>
        <p:txBody>
          <a:bodyPr wrap="none" rtlCol="0">
            <a:spAutoFit/>
          </a:bodyPr>
          <a:lstStyle/>
          <a:p>
            <a:pPr algn="ctr"/>
            <a:r>
              <a:rPr lang="sr-Cyrl-RS" sz="1400" b="1" dirty="0">
                <a:solidFill>
                  <a:srgbClr val="E41A1F"/>
                </a:solidFill>
              </a:rPr>
              <a:t>СЕМИНАР </a:t>
            </a:r>
            <a:r>
              <a:rPr lang="sr-Cyrl-RS" sz="1400" b="1" dirty="0">
                <a:solidFill>
                  <a:schemeClr val="bg1">
                    <a:lumMod val="95000"/>
                  </a:schemeClr>
                </a:solidFill>
              </a:rPr>
              <a:t>АКТУЕЛНА 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52944FC7-62A9-A84C-59CD-E15B6639508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578A3555-2BF7-630D-0FB0-63B8AB095528}"/>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8</a:t>
            </a:fld>
            <a:endParaRPr lang="en-US"/>
          </a:p>
        </p:txBody>
      </p:sp>
    </p:spTree>
    <p:extLst>
      <p:ext uri="{BB962C8B-B14F-4D97-AF65-F5344CB8AC3E}">
        <p14:creationId xmlns:p14="http://schemas.microsoft.com/office/powerpoint/2010/main" val="32702888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a:bodyPr>
          <a:lstStyle/>
          <a:p>
            <a:pPr marL="0" indent="0" algn="just">
              <a:buNone/>
            </a:pPr>
            <a:r>
              <a:rPr lang="sr-Cyrl-RS" sz="2400" dirty="0"/>
              <a:t>5) опис поступка продаје имовине, уз навођење имовине која ће се продавати са заложним правом или без њега и намену прихода од такве продаје;</a:t>
            </a:r>
          </a:p>
          <a:p>
            <a:pPr marL="0" indent="0" algn="just">
              <a:buNone/>
            </a:pPr>
            <a:r>
              <a:rPr lang="sr-Cyrl-RS" sz="2400" dirty="0"/>
              <a:t>6) </a:t>
            </a:r>
            <a:r>
              <a:rPr lang="sr-Cyrl-RS" sz="2400" b="1" dirty="0"/>
              <a:t>рокове за извршење плана реорганизације и рокове за реализацију мера плана реорганизације</a:t>
            </a:r>
            <a:r>
              <a:rPr lang="sr-Cyrl-RS" sz="2400" dirty="0"/>
              <a:t>;</a:t>
            </a:r>
          </a:p>
          <a:p>
            <a:pPr marL="0" indent="0" algn="just">
              <a:buNone/>
            </a:pPr>
            <a:r>
              <a:rPr lang="sr-Cyrl-RS" sz="2400" dirty="0"/>
              <a:t>7) јасно </a:t>
            </a:r>
            <a:r>
              <a:rPr lang="sr-Cyrl-RS" sz="2400" dirty="0" err="1"/>
              <a:t>назначење</a:t>
            </a:r>
            <a:r>
              <a:rPr lang="sr-Cyrl-RS" sz="2400" dirty="0"/>
              <a:t> да се усвајањем плана реорганизације сва права и обавезе поверилаца из плана дефинишу искључиво у складу са одредбама усвојеног плана, укључујући и ситуацију у којој план није у потпуности извршен, односно у којој се извршење плана обуставља;</a:t>
            </a:r>
          </a:p>
          <a:p>
            <a:pPr marL="0" indent="0" algn="just">
              <a:buNone/>
            </a:pPr>
            <a:r>
              <a:rPr lang="sr-Cyrl-RS" sz="2400" dirty="0"/>
              <a:t>8) списак чланова органа управљања и износ њихових накнада;</a:t>
            </a:r>
          </a:p>
          <a:p>
            <a:pPr marL="0" indent="0" algn="just">
              <a:buNone/>
            </a:pPr>
            <a:r>
              <a:rPr lang="sr-Cyrl-RS" sz="2400" dirty="0"/>
              <a:t>9) списак стручњака који ће бити ангажовани и износ накнада за њихов рад;</a:t>
            </a:r>
            <a:endParaRPr lang="en-US" sz="2400"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3376448" y="6515791"/>
            <a:ext cx="4837350" cy="307777"/>
          </a:xfrm>
          <a:prstGeom prst="rect">
            <a:avLst/>
          </a:prstGeom>
          <a:noFill/>
        </p:spPr>
        <p:txBody>
          <a:bodyPr wrap="none" rtlCol="0">
            <a:spAutoFit/>
          </a:bodyPr>
          <a:lstStyle/>
          <a:p>
            <a:pPr algn="ctr"/>
            <a:r>
              <a:rPr lang="sr-Cyrl-RS" sz="1400" b="1">
                <a:solidFill>
                  <a:schemeClr val="bg1">
                    <a:lumMod val="95000"/>
                  </a:schemeClr>
                </a:solidFill>
              </a:rPr>
              <a:t>АКТУЕЛНА </a:t>
            </a:r>
            <a:r>
              <a:rPr lang="sr-Cyrl-RS" sz="1400" b="1" dirty="0">
                <a:solidFill>
                  <a:schemeClr val="bg1">
                    <a:lumMod val="95000"/>
                  </a:schemeClr>
                </a:solidFill>
              </a:rPr>
              <a:t>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836728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240</TotalTime>
  <Words>2574</Words>
  <Application>Microsoft Office PowerPoint</Application>
  <PresentationFormat>Widescreen</PresentationFormat>
  <Paragraphs>175</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СПОРНА ПИТАЊА ИЗ СУДСКЕ ПРАКСЕ ПРИВРЕДНИХ СУДОВА ПОВОДОМ СТЕЧАЈНОГ ПОСТУПКА – други део</vt:lpstr>
      <vt:lpstr> ПОСЕБНА ПРАВА РАЗЛУЧНИХ И ЗАЛОЖНИХ ПОВЕРИЛАЦА </vt:lpstr>
      <vt:lpstr> ДЕОБА </vt:lpstr>
      <vt:lpstr>PowerPoint Presentation</vt:lpstr>
      <vt:lpstr>PowerPoint Presentation</vt:lpstr>
      <vt:lpstr>PowerPoint Presentation</vt:lpstr>
      <vt:lpstr>PowerPoint Presentation</vt:lpstr>
      <vt:lpstr> РЕОРГАНИЗАЦИЈА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УППР</vt:lpstr>
      <vt:lpstr> ПЛАН РЕОРГАНИЗАЦИЈЕ ПОДНЕТ НАКОН ОТВАРАЊА СТЕЧАЈА </vt:lpstr>
      <vt:lpstr>ПРАВНЕ ПОСЛЕДИЦЕ ПОТВРЂИВАЊА ПЛАНА</vt:lpstr>
      <vt:lpstr>НЕПОСТУПАЊЕ ПО УСВОЈЕНОМ ПЛАНУ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Branko BZ. Zitko</dc:creator>
  <cp:lastModifiedBy>Tanja Dimic</cp:lastModifiedBy>
  <cp:revision>35</cp:revision>
  <cp:lastPrinted>2025-03-04T13:07:00Z</cp:lastPrinted>
  <dcterms:created xsi:type="dcterms:W3CDTF">2022-11-01T12:38:47Z</dcterms:created>
  <dcterms:modified xsi:type="dcterms:W3CDTF">2025-03-10T09:44:09Z</dcterms:modified>
</cp:coreProperties>
</file>